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64" r:id="rId5"/>
    <p:sldId id="259" r:id="rId6"/>
    <p:sldId id="260" r:id="rId7"/>
    <p:sldId id="261" r:id="rId8"/>
    <p:sldId id="262" r:id="rId9"/>
    <p:sldId id="263"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96" y="4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BEB3C72E-0EF2-4B65-ABF2-9AFECBB6C5A6}" type="datetimeFigureOut">
              <a:rPr lang="x-none" smtClean="0"/>
              <a:t>22.10.2020</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E3F76A2A-81EB-4BB6-A09F-DE781FD5D07F}" type="slidenum">
              <a:rPr lang="x-none" smtClean="0"/>
              <a:t>‹#›</a:t>
            </a:fld>
            <a:endParaRPr lang="x-none"/>
          </a:p>
        </p:txBody>
      </p:sp>
    </p:spTree>
    <p:extLst>
      <p:ext uri="{BB962C8B-B14F-4D97-AF65-F5344CB8AC3E}">
        <p14:creationId xmlns:p14="http://schemas.microsoft.com/office/powerpoint/2010/main" val="2666151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EB3C72E-0EF2-4B65-ABF2-9AFECBB6C5A6}" type="datetimeFigureOut">
              <a:rPr lang="x-none" smtClean="0"/>
              <a:t>22.10.2020</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E3F76A2A-81EB-4BB6-A09F-DE781FD5D07F}" type="slidenum">
              <a:rPr lang="x-none" smtClean="0"/>
              <a:t>‹#›</a:t>
            </a:fld>
            <a:endParaRPr lang="x-none"/>
          </a:p>
        </p:txBody>
      </p:sp>
    </p:spTree>
    <p:extLst>
      <p:ext uri="{BB962C8B-B14F-4D97-AF65-F5344CB8AC3E}">
        <p14:creationId xmlns:p14="http://schemas.microsoft.com/office/powerpoint/2010/main" val="3917240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EB3C72E-0EF2-4B65-ABF2-9AFECBB6C5A6}" type="datetimeFigureOut">
              <a:rPr lang="x-none" smtClean="0"/>
              <a:t>22.10.2020</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E3F76A2A-81EB-4BB6-A09F-DE781FD5D07F}" type="slidenum">
              <a:rPr lang="x-none" smtClean="0"/>
              <a:t>‹#›</a:t>
            </a:fld>
            <a:endParaRPr lang="x-none"/>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476641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EB3C72E-0EF2-4B65-ABF2-9AFECBB6C5A6}" type="datetimeFigureOut">
              <a:rPr lang="x-none" smtClean="0"/>
              <a:t>22.10.2020</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E3F76A2A-81EB-4BB6-A09F-DE781FD5D07F}" type="slidenum">
              <a:rPr lang="x-none" smtClean="0"/>
              <a:t>‹#›</a:t>
            </a:fld>
            <a:endParaRPr lang="x-none"/>
          </a:p>
        </p:txBody>
      </p:sp>
    </p:spTree>
    <p:extLst>
      <p:ext uri="{BB962C8B-B14F-4D97-AF65-F5344CB8AC3E}">
        <p14:creationId xmlns:p14="http://schemas.microsoft.com/office/powerpoint/2010/main" val="7080189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EB3C72E-0EF2-4B65-ABF2-9AFECBB6C5A6}" type="datetimeFigureOut">
              <a:rPr lang="x-none" smtClean="0"/>
              <a:t>22.10.2020</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E3F76A2A-81EB-4BB6-A09F-DE781FD5D07F}" type="slidenum">
              <a:rPr lang="x-none" smtClean="0"/>
              <a:t>‹#›</a:t>
            </a:fld>
            <a:endParaRPr lang="x-none"/>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813306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EB3C72E-0EF2-4B65-ABF2-9AFECBB6C5A6}" type="datetimeFigureOut">
              <a:rPr lang="x-none" smtClean="0"/>
              <a:t>22.10.2020</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E3F76A2A-81EB-4BB6-A09F-DE781FD5D07F}" type="slidenum">
              <a:rPr lang="x-none" smtClean="0"/>
              <a:t>‹#›</a:t>
            </a:fld>
            <a:endParaRPr lang="x-none"/>
          </a:p>
        </p:txBody>
      </p:sp>
    </p:spTree>
    <p:extLst>
      <p:ext uri="{BB962C8B-B14F-4D97-AF65-F5344CB8AC3E}">
        <p14:creationId xmlns:p14="http://schemas.microsoft.com/office/powerpoint/2010/main" val="13822851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EB3C72E-0EF2-4B65-ABF2-9AFECBB6C5A6}" type="datetimeFigureOut">
              <a:rPr lang="x-none" smtClean="0"/>
              <a:t>22.10.2020</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E3F76A2A-81EB-4BB6-A09F-DE781FD5D07F}" type="slidenum">
              <a:rPr lang="x-none" smtClean="0"/>
              <a:t>‹#›</a:t>
            </a:fld>
            <a:endParaRPr lang="x-none"/>
          </a:p>
        </p:txBody>
      </p:sp>
    </p:spTree>
    <p:extLst>
      <p:ext uri="{BB962C8B-B14F-4D97-AF65-F5344CB8AC3E}">
        <p14:creationId xmlns:p14="http://schemas.microsoft.com/office/powerpoint/2010/main" val="37649810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EB3C72E-0EF2-4B65-ABF2-9AFECBB6C5A6}" type="datetimeFigureOut">
              <a:rPr lang="x-none" smtClean="0"/>
              <a:t>22.10.2020</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E3F76A2A-81EB-4BB6-A09F-DE781FD5D07F}" type="slidenum">
              <a:rPr lang="x-none" smtClean="0"/>
              <a:t>‹#›</a:t>
            </a:fld>
            <a:endParaRPr lang="x-none"/>
          </a:p>
        </p:txBody>
      </p:sp>
    </p:spTree>
    <p:extLst>
      <p:ext uri="{BB962C8B-B14F-4D97-AF65-F5344CB8AC3E}">
        <p14:creationId xmlns:p14="http://schemas.microsoft.com/office/powerpoint/2010/main" val="3103058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EB3C72E-0EF2-4B65-ABF2-9AFECBB6C5A6}" type="datetimeFigureOut">
              <a:rPr lang="x-none" smtClean="0"/>
              <a:t>22.10.2020</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E3F76A2A-81EB-4BB6-A09F-DE781FD5D07F}" type="slidenum">
              <a:rPr lang="x-none" smtClean="0"/>
              <a:t>‹#›</a:t>
            </a:fld>
            <a:endParaRPr lang="x-none"/>
          </a:p>
        </p:txBody>
      </p:sp>
    </p:spTree>
    <p:extLst>
      <p:ext uri="{BB962C8B-B14F-4D97-AF65-F5344CB8AC3E}">
        <p14:creationId xmlns:p14="http://schemas.microsoft.com/office/powerpoint/2010/main" val="2181486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EB3C72E-0EF2-4B65-ABF2-9AFECBB6C5A6}" type="datetimeFigureOut">
              <a:rPr lang="x-none" smtClean="0"/>
              <a:t>22.10.2020</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E3F76A2A-81EB-4BB6-A09F-DE781FD5D07F}" type="slidenum">
              <a:rPr lang="x-none" smtClean="0"/>
              <a:t>‹#›</a:t>
            </a:fld>
            <a:endParaRPr lang="x-none"/>
          </a:p>
        </p:txBody>
      </p:sp>
    </p:spTree>
    <p:extLst>
      <p:ext uri="{BB962C8B-B14F-4D97-AF65-F5344CB8AC3E}">
        <p14:creationId xmlns:p14="http://schemas.microsoft.com/office/powerpoint/2010/main" val="3794449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BEB3C72E-0EF2-4B65-ABF2-9AFECBB6C5A6}" type="datetimeFigureOut">
              <a:rPr lang="x-none" smtClean="0"/>
              <a:t>22.10.2020</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E3F76A2A-81EB-4BB6-A09F-DE781FD5D07F}" type="slidenum">
              <a:rPr lang="x-none" smtClean="0"/>
              <a:t>‹#›</a:t>
            </a:fld>
            <a:endParaRPr lang="x-none"/>
          </a:p>
        </p:txBody>
      </p:sp>
    </p:spTree>
    <p:extLst>
      <p:ext uri="{BB962C8B-B14F-4D97-AF65-F5344CB8AC3E}">
        <p14:creationId xmlns:p14="http://schemas.microsoft.com/office/powerpoint/2010/main" val="19485224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EB3C72E-0EF2-4B65-ABF2-9AFECBB6C5A6}" type="datetimeFigureOut">
              <a:rPr lang="x-none" smtClean="0"/>
              <a:t>22.10.2020</a:t>
            </a:fld>
            <a:endParaRPr lang="x-none"/>
          </a:p>
        </p:txBody>
      </p:sp>
      <p:sp>
        <p:nvSpPr>
          <p:cNvPr id="8" name="Footer Placeholder 7"/>
          <p:cNvSpPr>
            <a:spLocks noGrp="1"/>
          </p:cNvSpPr>
          <p:nvPr>
            <p:ph type="ftr" sz="quarter" idx="11"/>
          </p:nvPr>
        </p:nvSpPr>
        <p:spPr/>
        <p:txBody>
          <a:bodyPr/>
          <a:lstStyle/>
          <a:p>
            <a:endParaRPr lang="x-none"/>
          </a:p>
        </p:txBody>
      </p:sp>
      <p:sp>
        <p:nvSpPr>
          <p:cNvPr id="9" name="Slide Number Placeholder 8"/>
          <p:cNvSpPr>
            <a:spLocks noGrp="1"/>
          </p:cNvSpPr>
          <p:nvPr>
            <p:ph type="sldNum" sz="quarter" idx="12"/>
          </p:nvPr>
        </p:nvSpPr>
        <p:spPr/>
        <p:txBody>
          <a:bodyPr/>
          <a:lstStyle/>
          <a:p>
            <a:fld id="{E3F76A2A-81EB-4BB6-A09F-DE781FD5D07F}" type="slidenum">
              <a:rPr lang="x-none" smtClean="0"/>
              <a:t>‹#›</a:t>
            </a:fld>
            <a:endParaRPr lang="x-none"/>
          </a:p>
        </p:txBody>
      </p:sp>
    </p:spTree>
    <p:extLst>
      <p:ext uri="{BB962C8B-B14F-4D97-AF65-F5344CB8AC3E}">
        <p14:creationId xmlns:p14="http://schemas.microsoft.com/office/powerpoint/2010/main" val="3773430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EB3C72E-0EF2-4B65-ABF2-9AFECBB6C5A6}" type="datetimeFigureOut">
              <a:rPr lang="x-none" smtClean="0"/>
              <a:t>22.10.2020</a:t>
            </a:fld>
            <a:endParaRPr lang="x-none"/>
          </a:p>
        </p:txBody>
      </p:sp>
      <p:sp>
        <p:nvSpPr>
          <p:cNvPr id="4" name="Footer Placeholder 3"/>
          <p:cNvSpPr>
            <a:spLocks noGrp="1"/>
          </p:cNvSpPr>
          <p:nvPr>
            <p:ph type="ftr" sz="quarter" idx="11"/>
          </p:nvPr>
        </p:nvSpPr>
        <p:spPr/>
        <p:txBody>
          <a:bodyPr/>
          <a:lstStyle/>
          <a:p>
            <a:endParaRPr lang="x-none"/>
          </a:p>
        </p:txBody>
      </p:sp>
      <p:sp>
        <p:nvSpPr>
          <p:cNvPr id="5" name="Slide Number Placeholder 4"/>
          <p:cNvSpPr>
            <a:spLocks noGrp="1"/>
          </p:cNvSpPr>
          <p:nvPr>
            <p:ph type="sldNum" sz="quarter" idx="12"/>
          </p:nvPr>
        </p:nvSpPr>
        <p:spPr/>
        <p:txBody>
          <a:bodyPr/>
          <a:lstStyle/>
          <a:p>
            <a:fld id="{E3F76A2A-81EB-4BB6-A09F-DE781FD5D07F}" type="slidenum">
              <a:rPr lang="x-none" smtClean="0"/>
              <a:t>‹#›</a:t>
            </a:fld>
            <a:endParaRPr lang="x-none"/>
          </a:p>
        </p:txBody>
      </p:sp>
    </p:spTree>
    <p:extLst>
      <p:ext uri="{BB962C8B-B14F-4D97-AF65-F5344CB8AC3E}">
        <p14:creationId xmlns:p14="http://schemas.microsoft.com/office/powerpoint/2010/main" val="1787139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B3C72E-0EF2-4B65-ABF2-9AFECBB6C5A6}" type="datetimeFigureOut">
              <a:rPr lang="x-none" smtClean="0"/>
              <a:t>22.10.2020</a:t>
            </a:fld>
            <a:endParaRPr lang="x-none"/>
          </a:p>
        </p:txBody>
      </p:sp>
      <p:sp>
        <p:nvSpPr>
          <p:cNvPr id="3" name="Footer Placeholder 2"/>
          <p:cNvSpPr>
            <a:spLocks noGrp="1"/>
          </p:cNvSpPr>
          <p:nvPr>
            <p:ph type="ftr" sz="quarter" idx="11"/>
          </p:nvPr>
        </p:nvSpPr>
        <p:spPr/>
        <p:txBody>
          <a:bodyPr/>
          <a:lstStyle/>
          <a:p>
            <a:endParaRPr lang="x-none"/>
          </a:p>
        </p:txBody>
      </p:sp>
      <p:sp>
        <p:nvSpPr>
          <p:cNvPr id="4" name="Slide Number Placeholder 3"/>
          <p:cNvSpPr>
            <a:spLocks noGrp="1"/>
          </p:cNvSpPr>
          <p:nvPr>
            <p:ph type="sldNum" sz="quarter" idx="12"/>
          </p:nvPr>
        </p:nvSpPr>
        <p:spPr/>
        <p:txBody>
          <a:bodyPr/>
          <a:lstStyle/>
          <a:p>
            <a:fld id="{E3F76A2A-81EB-4BB6-A09F-DE781FD5D07F}" type="slidenum">
              <a:rPr lang="x-none" smtClean="0"/>
              <a:t>‹#›</a:t>
            </a:fld>
            <a:endParaRPr lang="x-none"/>
          </a:p>
        </p:txBody>
      </p:sp>
    </p:spTree>
    <p:extLst>
      <p:ext uri="{BB962C8B-B14F-4D97-AF65-F5344CB8AC3E}">
        <p14:creationId xmlns:p14="http://schemas.microsoft.com/office/powerpoint/2010/main" val="3292300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BEB3C72E-0EF2-4B65-ABF2-9AFECBB6C5A6}" type="datetimeFigureOut">
              <a:rPr lang="x-none" smtClean="0"/>
              <a:t>22.10.2020</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E3F76A2A-81EB-4BB6-A09F-DE781FD5D07F}" type="slidenum">
              <a:rPr lang="x-none" smtClean="0"/>
              <a:t>‹#›</a:t>
            </a:fld>
            <a:endParaRPr lang="x-none"/>
          </a:p>
        </p:txBody>
      </p:sp>
    </p:spTree>
    <p:extLst>
      <p:ext uri="{BB962C8B-B14F-4D97-AF65-F5344CB8AC3E}">
        <p14:creationId xmlns:p14="http://schemas.microsoft.com/office/powerpoint/2010/main" val="2447802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E3F76A2A-81EB-4BB6-A09F-DE781FD5D07F}" type="slidenum">
              <a:rPr lang="x-none" smtClean="0"/>
              <a:t>‹#›</a:t>
            </a:fld>
            <a:endParaRPr lang="x-none"/>
          </a:p>
        </p:txBody>
      </p:sp>
      <p:sp>
        <p:nvSpPr>
          <p:cNvPr id="5" name="Date Placeholder 4"/>
          <p:cNvSpPr>
            <a:spLocks noGrp="1"/>
          </p:cNvSpPr>
          <p:nvPr>
            <p:ph type="dt" sz="half" idx="10"/>
          </p:nvPr>
        </p:nvSpPr>
        <p:spPr/>
        <p:txBody>
          <a:bodyPr/>
          <a:lstStyle/>
          <a:p>
            <a:fld id="{BEB3C72E-0EF2-4B65-ABF2-9AFECBB6C5A6}" type="datetimeFigureOut">
              <a:rPr lang="x-none" smtClean="0"/>
              <a:t>22.10.2020</a:t>
            </a:fld>
            <a:endParaRPr lang="x-none"/>
          </a:p>
        </p:txBody>
      </p:sp>
    </p:spTree>
    <p:extLst>
      <p:ext uri="{BB962C8B-B14F-4D97-AF65-F5344CB8AC3E}">
        <p14:creationId xmlns:p14="http://schemas.microsoft.com/office/powerpoint/2010/main" val="3987214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EB3C72E-0EF2-4B65-ABF2-9AFECBB6C5A6}" type="datetimeFigureOut">
              <a:rPr lang="x-none" smtClean="0"/>
              <a:t>22.10.2020</a:t>
            </a:fld>
            <a:endParaRPr lang="x-none"/>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x-none"/>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3F76A2A-81EB-4BB6-A09F-DE781FD5D07F}" type="slidenum">
              <a:rPr lang="x-none" smtClean="0"/>
              <a:t>‹#›</a:t>
            </a:fld>
            <a:endParaRPr lang="x-none"/>
          </a:p>
        </p:txBody>
      </p:sp>
    </p:spTree>
    <p:extLst>
      <p:ext uri="{BB962C8B-B14F-4D97-AF65-F5344CB8AC3E}">
        <p14:creationId xmlns:p14="http://schemas.microsoft.com/office/powerpoint/2010/main" val="210827572"/>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одзаголовок 2">
            <a:extLst>
              <a:ext uri="{FF2B5EF4-FFF2-40B4-BE49-F238E27FC236}">
                <a16:creationId xmlns:a16="http://schemas.microsoft.com/office/drawing/2014/main" xmlns="" id="{A2408D95-3363-4166-910A-3972FE62C7DF}"/>
              </a:ext>
            </a:extLst>
          </p:cNvPr>
          <p:cNvSpPr>
            <a:spLocks noGrp="1"/>
          </p:cNvSpPr>
          <p:nvPr>
            <p:ph type="ctrTitle"/>
          </p:nvPr>
        </p:nvSpPr>
        <p:spPr>
          <a:xfrm>
            <a:off x="771525" y="511175"/>
            <a:ext cx="10391775" cy="5497513"/>
          </a:xfrm>
        </p:spPr>
        <p:txBody>
          <a:bodyPr/>
          <a:lstStyle/>
          <a:p>
            <a:pPr indent="450215" hangingPunct="0">
              <a:tabLst>
                <a:tab pos="6301105" algn="l"/>
              </a:tabLst>
            </a:pPr>
            <a:r>
              <a:rPr lang="kk-KZ" sz="1800" kern="150" dirty="0">
                <a:effectLst/>
                <a:latin typeface="Times New Roman" panose="02020603050405020304" pitchFamily="18" charset="0"/>
                <a:ea typeface="Times New Roman" panose="02020603050405020304" pitchFamily="18" charset="0"/>
              </a:rPr>
              <a:t>                                                  </a:t>
            </a:r>
            <a:r>
              <a:rPr lang="kk-KZ" sz="1800" kern="150" dirty="0">
                <a:solidFill>
                  <a:schemeClr val="tx1"/>
                </a:solidFill>
                <a:effectLst/>
                <a:latin typeface="Times New Roman" panose="02020603050405020304" pitchFamily="18" charset="0"/>
                <a:ea typeface="Times New Roman" panose="02020603050405020304" pitchFamily="18" charset="0"/>
              </a:rPr>
              <a:t>Қазақстан Республикасы</a:t>
            </a:r>
            <a:r>
              <a:rPr lang="x-none" sz="1800" kern="150" dirty="0">
                <a:solidFill>
                  <a:schemeClr val="tx1"/>
                </a:solidFill>
                <a:effectLst/>
                <a:latin typeface="Times New Roman" panose="02020603050405020304" pitchFamily="18" charset="0"/>
                <a:ea typeface="Times New Roman" panose="02020603050405020304" pitchFamily="18" charset="0"/>
              </a:rPr>
              <a:t/>
            </a:r>
            <a:br>
              <a:rPr lang="x-none" sz="1800" kern="150" dirty="0">
                <a:solidFill>
                  <a:schemeClr val="tx1"/>
                </a:solidFill>
                <a:effectLst/>
                <a:latin typeface="Times New Roman" panose="02020603050405020304" pitchFamily="18" charset="0"/>
                <a:ea typeface="Times New Roman" panose="02020603050405020304" pitchFamily="18" charset="0"/>
              </a:rPr>
            </a:br>
            <a:r>
              <a:rPr lang="kk-KZ" sz="1800" kern="150" dirty="0">
                <a:solidFill>
                  <a:schemeClr val="tx1"/>
                </a:solidFill>
                <a:effectLst/>
                <a:latin typeface="Times New Roman" panose="02020603050405020304" pitchFamily="18" charset="0"/>
                <a:ea typeface="Times New Roman" panose="02020603050405020304" pitchFamily="18" charset="0"/>
              </a:rPr>
              <a:t>                      </a:t>
            </a:r>
            <a:r>
              <a:rPr lang="ru-RU" sz="1800" kern="150" dirty="0">
                <a:solidFill>
                  <a:schemeClr val="tx1"/>
                </a:solidFill>
                <a:effectLst/>
                <a:latin typeface="Times New Roman" panose="02020603050405020304" pitchFamily="18" charset="0"/>
                <a:ea typeface="Times New Roman" panose="02020603050405020304" pitchFamily="18" charset="0"/>
              </a:rPr>
              <a:t>                                                 </a:t>
            </a:r>
            <a:r>
              <a:rPr lang="kk-KZ" sz="1800" kern="150" dirty="0">
                <a:solidFill>
                  <a:schemeClr val="tx1"/>
                </a:solidFill>
                <a:effectLst/>
                <a:latin typeface="Times New Roman" panose="02020603050405020304" pitchFamily="18" charset="0"/>
                <a:ea typeface="Times New Roman" panose="02020603050405020304" pitchFamily="18" charset="0"/>
              </a:rPr>
              <a:t>Білім және ғылым министрінің</a:t>
            </a:r>
            <a:r>
              <a:rPr lang="x-none" sz="1800" kern="150" dirty="0">
                <a:solidFill>
                  <a:schemeClr val="tx1"/>
                </a:solidFill>
                <a:effectLst/>
                <a:latin typeface="Times New Roman" panose="02020603050405020304" pitchFamily="18" charset="0"/>
                <a:ea typeface="Times New Roman" panose="02020603050405020304" pitchFamily="18" charset="0"/>
              </a:rPr>
              <a:t/>
            </a:r>
            <a:br>
              <a:rPr lang="x-none" sz="1800" kern="150" dirty="0">
                <a:solidFill>
                  <a:schemeClr val="tx1"/>
                </a:solidFill>
                <a:effectLst/>
                <a:latin typeface="Times New Roman" panose="02020603050405020304" pitchFamily="18" charset="0"/>
                <a:ea typeface="Times New Roman" panose="02020603050405020304" pitchFamily="18" charset="0"/>
              </a:rPr>
            </a:br>
            <a:r>
              <a:rPr lang="kk-KZ" sz="1800" kern="150" dirty="0">
                <a:solidFill>
                  <a:schemeClr val="tx1"/>
                </a:solidFill>
                <a:effectLst/>
                <a:latin typeface="Times New Roman" panose="02020603050405020304" pitchFamily="18" charset="0"/>
                <a:ea typeface="Times New Roman" panose="02020603050405020304" pitchFamily="18" charset="0"/>
              </a:rPr>
              <a:t>                                                                  2020 жылғы «30» сәуірдегі</a:t>
            </a:r>
            <a:r>
              <a:rPr lang="x-none" sz="1800" kern="150" dirty="0">
                <a:solidFill>
                  <a:schemeClr val="tx1"/>
                </a:solidFill>
                <a:effectLst/>
                <a:latin typeface="Times New Roman" panose="02020603050405020304" pitchFamily="18" charset="0"/>
                <a:ea typeface="Times New Roman" panose="02020603050405020304" pitchFamily="18" charset="0"/>
              </a:rPr>
              <a:t/>
            </a:r>
            <a:br>
              <a:rPr lang="x-none" sz="1800" kern="150" dirty="0">
                <a:solidFill>
                  <a:schemeClr val="tx1"/>
                </a:solidFill>
                <a:effectLst/>
                <a:latin typeface="Times New Roman" panose="02020603050405020304" pitchFamily="18" charset="0"/>
                <a:ea typeface="Times New Roman" panose="02020603050405020304" pitchFamily="18" charset="0"/>
              </a:rPr>
            </a:br>
            <a:r>
              <a:rPr lang="kk-KZ" sz="1800" kern="150" dirty="0">
                <a:solidFill>
                  <a:schemeClr val="tx1"/>
                </a:solidFill>
                <a:effectLst/>
                <a:latin typeface="Times New Roman" panose="02020603050405020304" pitchFamily="18" charset="0"/>
                <a:ea typeface="Times New Roman" panose="02020603050405020304" pitchFamily="18" charset="0"/>
              </a:rPr>
              <a:t>                                                  № 168 бұйрығына</a:t>
            </a:r>
            <a:r>
              <a:rPr lang="x-none" sz="1800" kern="150" dirty="0">
                <a:solidFill>
                  <a:schemeClr val="tx1"/>
                </a:solidFill>
                <a:effectLst/>
                <a:latin typeface="Times New Roman" panose="02020603050405020304" pitchFamily="18" charset="0"/>
                <a:ea typeface="Times New Roman" panose="02020603050405020304" pitchFamily="18" charset="0"/>
              </a:rPr>
              <a:t/>
            </a:r>
            <a:br>
              <a:rPr lang="x-none" sz="1800" kern="150" dirty="0">
                <a:solidFill>
                  <a:schemeClr val="tx1"/>
                </a:solidFill>
                <a:effectLst/>
                <a:latin typeface="Times New Roman" panose="02020603050405020304" pitchFamily="18" charset="0"/>
                <a:ea typeface="Times New Roman" panose="02020603050405020304" pitchFamily="18" charset="0"/>
              </a:rPr>
            </a:br>
            <a:r>
              <a:rPr lang="kk-KZ"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kk-KZ"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қосымша</a:t>
            </a:r>
            <a:r>
              <a:rPr lang="x-none"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r>
            <a:br>
              <a:rPr lang="x-none"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lang="kk-KZ" sz="1800" kern="150" dirty="0">
                <a:solidFill>
                  <a:schemeClr val="tx1"/>
                </a:solidFill>
                <a:effectLst/>
                <a:latin typeface="Times New Roman" panose="02020603050405020304" pitchFamily="18" charset="0"/>
                <a:ea typeface="Times New Roman" panose="02020603050405020304" pitchFamily="18" charset="0"/>
              </a:rPr>
              <a:t>                                                         </a:t>
            </a:r>
            <a:r>
              <a:rPr lang="x-none" sz="1800" kern="150" dirty="0">
                <a:solidFill>
                  <a:schemeClr val="tx1"/>
                </a:solidFill>
                <a:effectLst/>
                <a:latin typeface="Times New Roman" panose="02020603050405020304" pitchFamily="18" charset="0"/>
                <a:ea typeface="Times New Roman" panose="02020603050405020304" pitchFamily="18" charset="0"/>
              </a:rPr>
              <a:t/>
            </a:r>
            <a:br>
              <a:rPr lang="x-none" sz="1800" kern="150" dirty="0">
                <a:solidFill>
                  <a:schemeClr val="tx1"/>
                </a:solidFill>
                <a:effectLst/>
                <a:latin typeface="Times New Roman" panose="02020603050405020304" pitchFamily="18" charset="0"/>
                <a:ea typeface="Times New Roman" panose="02020603050405020304" pitchFamily="18" charset="0"/>
              </a:rPr>
            </a:br>
            <a:r>
              <a:rPr lang="kk-KZ" sz="1800" kern="150" dirty="0">
                <a:solidFill>
                  <a:schemeClr val="tx1"/>
                </a:solidFill>
                <a:effectLst/>
                <a:latin typeface="Times New Roman" panose="02020603050405020304" pitchFamily="18" charset="0"/>
                <a:ea typeface="Times New Roman" panose="02020603050405020304" pitchFamily="18" charset="0"/>
              </a:rPr>
              <a:t>                                                         Қазақстан Республикасы</a:t>
            </a:r>
            <a:r>
              <a:rPr lang="x-none" sz="1800" kern="150" dirty="0">
                <a:solidFill>
                  <a:schemeClr val="tx1"/>
                </a:solidFill>
                <a:effectLst/>
                <a:latin typeface="Times New Roman" panose="02020603050405020304" pitchFamily="18" charset="0"/>
                <a:ea typeface="Times New Roman" panose="02020603050405020304" pitchFamily="18" charset="0"/>
              </a:rPr>
              <a:t/>
            </a:r>
            <a:br>
              <a:rPr lang="x-none" sz="1800" kern="150" dirty="0">
                <a:solidFill>
                  <a:schemeClr val="tx1"/>
                </a:solidFill>
                <a:effectLst/>
                <a:latin typeface="Times New Roman" panose="02020603050405020304" pitchFamily="18" charset="0"/>
                <a:ea typeface="Times New Roman" panose="02020603050405020304" pitchFamily="18" charset="0"/>
              </a:rPr>
            </a:br>
            <a:r>
              <a:rPr lang="kk-KZ" sz="1800" kern="150" dirty="0">
                <a:solidFill>
                  <a:schemeClr val="tx1"/>
                </a:solidFill>
                <a:effectLst/>
                <a:latin typeface="Times New Roman" panose="02020603050405020304" pitchFamily="18" charset="0"/>
                <a:ea typeface="Times New Roman" panose="02020603050405020304" pitchFamily="18" charset="0"/>
              </a:rPr>
              <a:t>                                                                    Білім және ғылым министрінің</a:t>
            </a:r>
            <a:r>
              <a:rPr lang="x-none" sz="1800" kern="150" dirty="0">
                <a:solidFill>
                  <a:schemeClr val="tx1"/>
                </a:solidFill>
                <a:effectLst/>
                <a:latin typeface="Times New Roman" panose="02020603050405020304" pitchFamily="18" charset="0"/>
                <a:ea typeface="Times New Roman" panose="02020603050405020304" pitchFamily="18" charset="0"/>
              </a:rPr>
              <a:t/>
            </a:r>
            <a:br>
              <a:rPr lang="x-none" sz="1800" kern="150" dirty="0">
                <a:solidFill>
                  <a:schemeClr val="tx1"/>
                </a:solidFill>
                <a:effectLst/>
                <a:latin typeface="Times New Roman" panose="02020603050405020304" pitchFamily="18" charset="0"/>
                <a:ea typeface="Times New Roman" panose="02020603050405020304" pitchFamily="18" charset="0"/>
              </a:rPr>
            </a:br>
            <a:r>
              <a:rPr lang="kk-KZ"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2020 жылғы  «8» сәуірдегі</a:t>
            </a:r>
            <a:br>
              <a:rPr lang="kk-KZ"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br>
            <a:r>
              <a:rPr lang="kk-KZ"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 135 бұйрығына 2-қосымша</a:t>
            </a:r>
            <a:r>
              <a:rPr lang="x-none"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r>
            <a:br>
              <a:rPr lang="x-none"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lang="kk-KZ" sz="18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x-none"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r>
            <a:br>
              <a:rPr lang="x-none"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lang="kk-KZ" sz="1800" b="1"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r>
              <a:rPr lang="x-none"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r>
            <a:br>
              <a:rPr lang="x-none"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lang="kk-KZ" sz="1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Қашықтықтан оқыту жағдайында жиынтық жұмыстарды жүргізу жөніндегі әдістемелік ұсынымдар</a:t>
            </a:r>
            <a:r>
              <a:rPr lang="x-none"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r>
            <a:br>
              <a:rPr lang="x-none"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lang="kk-KZ" sz="1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x-none"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r>
            <a:br>
              <a:rPr lang="x-none"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lang="kk-KZ" sz="1800" b="1" dirty="0">
                <a:effectLst/>
                <a:latin typeface="Arial" panose="020B0604020202020204" pitchFamily="34" charset="0"/>
                <a:ea typeface="Times New Roman" panose="02020603050405020304" pitchFamily="18" charset="0"/>
                <a:cs typeface="Times New Roman" panose="02020603050405020304" pitchFamily="18" charset="0"/>
              </a:rPr>
              <a:t> </a:t>
            </a:r>
            <a:r>
              <a:rPr lang="x-none" sz="1800" dirty="0">
                <a:effectLst/>
                <a:latin typeface="Calibri" panose="020F0502020204030204" pitchFamily="34" charset="0"/>
                <a:ea typeface="Calibri" panose="020F0502020204030204" pitchFamily="34" charset="0"/>
                <a:cs typeface="Times New Roman" panose="02020603050405020304" pitchFamily="18" charset="0"/>
              </a:rPr>
              <a:t/>
            </a:r>
            <a:br>
              <a:rPr lang="x-none" sz="1800" dirty="0">
                <a:effectLst/>
                <a:latin typeface="Calibri" panose="020F0502020204030204" pitchFamily="34" charset="0"/>
                <a:ea typeface="Calibri" panose="020F0502020204030204" pitchFamily="34" charset="0"/>
                <a:cs typeface="Times New Roman" panose="02020603050405020304" pitchFamily="18" charset="0"/>
              </a:rPr>
            </a:br>
            <a:r>
              <a:rPr lang="kk-KZ" sz="1800" b="1" dirty="0">
                <a:solidFill>
                  <a:srgbClr val="000000"/>
                </a:solidFill>
                <a:effectLst/>
                <a:latin typeface="Times New Roman" panose="02020603050405020304" pitchFamily="18" charset="0"/>
                <a:ea typeface="Times New Roman" panose="02020603050405020304" pitchFamily="18" charset="0"/>
              </a:rPr>
              <a:t>Бөлім үшін  жиынтық бағалауды және тоқсандық жиынтық бағалауды  өткізуге дайындық</a:t>
            </a:r>
            <a:r>
              <a:rPr lang="x-none" sz="1800" dirty="0">
                <a:solidFill>
                  <a:srgbClr val="000000"/>
                </a:solidFill>
                <a:effectLst/>
                <a:latin typeface="Times New Roman" panose="02020603050405020304" pitchFamily="18" charset="0"/>
                <a:ea typeface="Times New Roman" panose="02020603050405020304" pitchFamily="18" charset="0"/>
              </a:rPr>
              <a:t/>
            </a:r>
            <a:br>
              <a:rPr lang="x-none" sz="1800" dirty="0">
                <a:solidFill>
                  <a:srgbClr val="000000"/>
                </a:solidFill>
                <a:effectLst/>
                <a:latin typeface="Times New Roman" panose="02020603050405020304" pitchFamily="18" charset="0"/>
                <a:ea typeface="Times New Roman" panose="02020603050405020304" pitchFamily="18" charset="0"/>
              </a:rPr>
            </a:br>
            <a:endParaRPr lang="x-none" dirty="0"/>
          </a:p>
        </p:txBody>
      </p:sp>
    </p:spTree>
    <p:extLst>
      <p:ext uri="{BB962C8B-B14F-4D97-AF65-F5344CB8AC3E}">
        <p14:creationId xmlns:p14="http://schemas.microsoft.com/office/powerpoint/2010/main" val="26853189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AB8F9BF3-407E-4EFC-8C3D-3EB010E44FEE}"/>
              </a:ext>
            </a:extLst>
          </p:cNvPr>
          <p:cNvSpPr>
            <a:spLocks noGrp="1"/>
          </p:cNvSpPr>
          <p:nvPr>
            <p:ph idx="1"/>
          </p:nvPr>
        </p:nvSpPr>
        <p:spPr>
          <a:xfrm>
            <a:off x="838200" y="700644"/>
            <a:ext cx="10515600" cy="5476319"/>
          </a:xfrm>
        </p:spPr>
        <p:txBody>
          <a:bodyPr>
            <a:normAutofit/>
          </a:bodyPr>
          <a:lstStyle/>
          <a:p>
            <a:pPr algn="ctr"/>
            <a:endParaRPr lang="kk-KZ" sz="4800" dirty="0">
              <a:latin typeface="Times New Roman" panose="02020603050405020304" pitchFamily="18" charset="0"/>
              <a:cs typeface="Times New Roman" panose="02020603050405020304" pitchFamily="18" charset="0"/>
            </a:endParaRPr>
          </a:p>
          <a:p>
            <a:pPr algn="ctr"/>
            <a:endParaRPr lang="kk-KZ" sz="4800" dirty="0">
              <a:latin typeface="Times New Roman" panose="02020603050405020304" pitchFamily="18" charset="0"/>
              <a:cs typeface="Times New Roman" panose="02020603050405020304" pitchFamily="18" charset="0"/>
            </a:endParaRPr>
          </a:p>
          <a:p>
            <a:pPr algn="ctr"/>
            <a:r>
              <a:rPr lang="kk-KZ" sz="4800" dirty="0">
                <a:latin typeface="Times New Roman" panose="02020603050405020304" pitchFamily="18" charset="0"/>
                <a:cs typeface="Times New Roman" panose="02020603050405020304" pitchFamily="18" charset="0"/>
              </a:rPr>
              <a:t>Назарларыңызға рақмет!</a:t>
            </a:r>
            <a:endParaRPr lang="x-none"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69275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1E961079-87D7-419E-8A03-EE85E90629E3}"/>
              </a:ext>
            </a:extLst>
          </p:cNvPr>
          <p:cNvSpPr>
            <a:spLocks noGrp="1"/>
          </p:cNvSpPr>
          <p:nvPr>
            <p:ph idx="1"/>
          </p:nvPr>
        </p:nvSpPr>
        <p:spPr>
          <a:xfrm>
            <a:off x="838200" y="427512"/>
            <a:ext cx="10515600" cy="5749451"/>
          </a:xfrm>
        </p:spPr>
        <p:txBody>
          <a:bodyPr/>
          <a:lstStyle/>
          <a:p>
            <a:pPr marL="36195" algn="just">
              <a:lnSpc>
                <a:spcPct val="107000"/>
              </a:lnSpc>
              <a:spcAft>
                <a:spcPts val="8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1. Жиынтық бағалауды өткізу кезінде Орта, техникалық және кәсіптік, орта білімнен кейінгі білім беру ұйымдары үшін білім алушылардың үлгеріміне ағымдағы бақылауды, оларды аралық және қорытынды аттестаттауды өткізудің үлгілік қағидаларын бекіту туралы» Қазақстан Республикасы Білім және ғылым министрінің 2008 жылғы 18 наурыздағы  «№125 бұйрығына сәйкес ережелерді, 14, 14.1-14.3, 14.5, 14.7, 14.8, 15-18, 21-26, 29- тармақтары мен тармақшаларын басшылыққа алу қажет.</a:t>
            </a:r>
            <a:endParaRPr lang="x-none"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tabLst>
                <a:tab pos="540385" algn="l"/>
              </a:tabLst>
            </a:pPr>
            <a:r>
              <a:rPr lang="kk-KZ" sz="2400" dirty="0">
                <a:solidFill>
                  <a:srgbClr val="000000"/>
                </a:solidFill>
                <a:effectLst/>
                <a:latin typeface="Times New Roman" panose="02020603050405020304" pitchFamily="18" charset="0"/>
                <a:ea typeface="Times New Roman" panose="02020603050405020304" pitchFamily="18" charset="0"/>
              </a:rPr>
              <a:t>	 </a:t>
            </a:r>
          </a:p>
          <a:p>
            <a:pPr marL="36195" algn="just">
              <a:tabLst>
                <a:tab pos="540385" algn="l"/>
              </a:tabLst>
            </a:pPr>
            <a:r>
              <a:rPr lang="kk-KZ" sz="2400" dirty="0">
                <a:solidFill>
                  <a:srgbClr val="000000"/>
                </a:solidFill>
                <a:effectLst/>
                <a:latin typeface="Times New Roman" panose="02020603050405020304" pitchFamily="18" charset="0"/>
                <a:ea typeface="Times New Roman" panose="02020603050405020304" pitchFamily="18" charset="0"/>
              </a:rPr>
              <a:t>  2.  Білім беру ұйымында оқу пәндерін, өткізу күні мен уақытын көрсете отырып, бөлімдік жиынтық бағалау (бұдан әрі – БЖБ)  мен тоқсандық жиынтық бағалауды (бұдан әрі – ТЖБ)  тапсырудың икемді кестесі жасалады.</a:t>
            </a:r>
            <a:endParaRPr lang="x-none" sz="2400" dirty="0">
              <a:solidFill>
                <a:srgbClr val="000000"/>
              </a:solidFill>
              <a:effectLst/>
              <a:latin typeface="Times New Roman" panose="02020603050405020304" pitchFamily="18" charset="0"/>
              <a:ea typeface="Times New Roman" panose="02020603050405020304" pitchFamily="18" charset="0"/>
            </a:endParaRPr>
          </a:p>
          <a:p>
            <a:endParaRPr lang="x-none" dirty="0"/>
          </a:p>
        </p:txBody>
      </p:sp>
    </p:spTree>
    <p:extLst>
      <p:ext uri="{BB962C8B-B14F-4D97-AF65-F5344CB8AC3E}">
        <p14:creationId xmlns:p14="http://schemas.microsoft.com/office/powerpoint/2010/main" val="40447108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E15F6DEF-E602-4CD0-B689-68BEF80B746A}"/>
              </a:ext>
            </a:extLst>
          </p:cNvPr>
          <p:cNvSpPr>
            <a:spLocks noGrp="1"/>
          </p:cNvSpPr>
          <p:nvPr>
            <p:ph idx="1"/>
          </p:nvPr>
        </p:nvSpPr>
        <p:spPr>
          <a:xfrm>
            <a:off x="838200" y="320634"/>
            <a:ext cx="10515600" cy="5856329"/>
          </a:xfrm>
        </p:spPr>
        <p:txBody>
          <a:bodyPr>
            <a:normAutofit/>
          </a:bodyPr>
          <a:lstStyle/>
          <a:p>
            <a:pPr indent="270510" algn="just">
              <a:lnSpc>
                <a:spcPct val="107000"/>
              </a:lnSpc>
              <a:spcAft>
                <a:spcPts val="800"/>
              </a:spcAft>
              <a:tabLst>
                <a:tab pos="540385" algn="l"/>
              </a:tabLst>
            </a:pP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 БЖБ және ТЖБ тапсыру білім беру ұйымы бекіткен кестеге сәйкес өткізіледі (жеке кестені ескере отырып).</a:t>
            </a: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tabLst>
                <a:tab pos="540385" algn="l"/>
              </a:tabLst>
            </a:pP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        	БЖБ және ТЖБ мазмұны пән бойынша Үлгілік оқу бағдарламасына сәйкес өтілген оқу материалын қамтуы қажет.</a:t>
            </a:r>
          </a:p>
          <a:p>
            <a:pPr marL="0" indent="0" algn="just">
              <a:lnSpc>
                <a:spcPct val="107000"/>
              </a:lnSpc>
              <a:spcAft>
                <a:spcPts val="800"/>
              </a:spcAft>
              <a:buNone/>
              <a:tabLst>
                <a:tab pos="540385" algn="l"/>
              </a:tabLst>
            </a:pPr>
            <a:r>
              <a:rPr lang="ru-RU" sz="2400" b="0" i="0" dirty="0">
                <a:solidFill>
                  <a:srgbClr val="333333"/>
                </a:solidFill>
                <a:effectLst/>
                <a:latin typeface="Times New Roman" panose="02020603050405020304" pitchFamily="18" charset="0"/>
                <a:cs typeface="Times New Roman" panose="02020603050405020304" pitchFamily="18" charset="0"/>
              </a:rPr>
              <a:t> (№135 </a:t>
            </a:r>
            <a:r>
              <a:rPr lang="ru-RU" sz="2400" b="0" i="0" dirty="0" err="1">
                <a:solidFill>
                  <a:srgbClr val="333333"/>
                </a:solidFill>
                <a:effectLst/>
                <a:latin typeface="Times New Roman" panose="02020603050405020304" pitchFamily="18" charset="0"/>
                <a:cs typeface="Times New Roman" panose="02020603050405020304" pitchFamily="18" charset="0"/>
              </a:rPr>
              <a:t>бұйрық</a:t>
            </a:r>
            <a:r>
              <a:rPr lang="ru-RU" sz="2400" b="0" i="0" dirty="0">
                <a:solidFill>
                  <a:srgbClr val="333333"/>
                </a:solidFill>
                <a:effectLst/>
                <a:latin typeface="Times New Roman" panose="02020603050405020304" pitchFamily="18" charset="0"/>
                <a:cs typeface="Times New Roman" panose="02020603050405020304" pitchFamily="18" charset="0"/>
              </a:rPr>
              <a:t>, 29-тармақ) </a:t>
            </a:r>
            <a:r>
              <a:rPr lang="ru-RU" sz="2400" b="0" i="0" dirty="0" err="1">
                <a:solidFill>
                  <a:srgbClr val="333333"/>
                </a:solidFill>
                <a:effectLst/>
                <a:latin typeface="Times New Roman" panose="02020603050405020304" pitchFamily="18" charset="0"/>
                <a:cs typeface="Times New Roman" panose="02020603050405020304" pitchFamily="18" charset="0"/>
              </a:rPr>
              <a:t>Бүгінгі</a:t>
            </a:r>
            <a:r>
              <a:rPr lang="ru-RU" sz="2400" b="0" i="0" dirty="0">
                <a:solidFill>
                  <a:srgbClr val="333333"/>
                </a:solidFill>
                <a:effectLst/>
                <a:latin typeface="Times New Roman" panose="02020603050405020304" pitchFamily="18" charset="0"/>
                <a:cs typeface="Times New Roman" panose="02020603050405020304" pitchFamily="18" charset="0"/>
              </a:rPr>
              <a:t> </a:t>
            </a:r>
            <a:r>
              <a:rPr lang="ru-RU" sz="2400" b="0" i="0" dirty="0" err="1">
                <a:solidFill>
                  <a:srgbClr val="333333"/>
                </a:solidFill>
                <a:effectLst/>
                <a:latin typeface="Times New Roman" panose="02020603050405020304" pitchFamily="18" charset="0"/>
                <a:cs typeface="Times New Roman" panose="02020603050405020304" pitchFamily="18" charset="0"/>
              </a:rPr>
              <a:t>күні</a:t>
            </a:r>
            <a:r>
              <a:rPr lang="ru-RU" sz="2400" b="0" i="0" dirty="0">
                <a:solidFill>
                  <a:srgbClr val="333333"/>
                </a:solidFill>
                <a:effectLst/>
                <a:latin typeface="Times New Roman" panose="02020603050405020304" pitchFamily="18" charset="0"/>
                <a:cs typeface="Times New Roman" panose="02020603050405020304" pitchFamily="18" charset="0"/>
              </a:rPr>
              <a:t>  </a:t>
            </a:r>
            <a:r>
              <a:rPr lang="ru-RU" sz="2400" b="0" i="0" dirty="0" err="1">
                <a:solidFill>
                  <a:srgbClr val="333333"/>
                </a:solidFill>
                <a:effectLst/>
                <a:latin typeface="Times New Roman" panose="02020603050405020304" pitchFamily="18" charset="0"/>
                <a:cs typeface="Times New Roman" panose="02020603050405020304" pitchFamily="18" charset="0"/>
              </a:rPr>
              <a:t>Қазақстан</a:t>
            </a:r>
            <a:r>
              <a:rPr lang="ru-RU" sz="2400" b="0" i="0" dirty="0">
                <a:solidFill>
                  <a:srgbClr val="333333"/>
                </a:solidFill>
                <a:effectLst/>
                <a:latin typeface="Times New Roman" panose="02020603050405020304" pitchFamily="18" charset="0"/>
                <a:cs typeface="Times New Roman" panose="02020603050405020304" pitchFamily="18" charset="0"/>
              </a:rPr>
              <a:t>  </a:t>
            </a:r>
            <a:r>
              <a:rPr lang="ru-RU" sz="2400" b="0" i="0" dirty="0" err="1">
                <a:solidFill>
                  <a:srgbClr val="333333"/>
                </a:solidFill>
                <a:effectLst/>
                <a:latin typeface="Times New Roman" panose="02020603050405020304" pitchFamily="18" charset="0"/>
                <a:cs typeface="Times New Roman" panose="02020603050405020304" pitchFamily="18" charset="0"/>
              </a:rPr>
              <a:t>Республикасы</a:t>
            </a:r>
            <a:r>
              <a:rPr lang="ru-RU" sz="2400" b="0" i="0" dirty="0">
                <a:solidFill>
                  <a:srgbClr val="333333"/>
                </a:solidFill>
                <a:effectLst/>
                <a:latin typeface="Times New Roman" panose="02020603050405020304" pitchFamily="18" charset="0"/>
                <a:cs typeface="Times New Roman" panose="02020603050405020304" pitchFamily="18" charset="0"/>
              </a:rPr>
              <a:t> </a:t>
            </a:r>
            <a:r>
              <a:rPr lang="ru-RU" sz="2400" b="0" i="0" dirty="0" err="1">
                <a:solidFill>
                  <a:srgbClr val="333333"/>
                </a:solidFill>
                <a:effectLst/>
                <a:latin typeface="Times New Roman" panose="02020603050405020304" pitchFamily="18" charset="0"/>
                <a:cs typeface="Times New Roman" panose="02020603050405020304" pitchFamily="18" charset="0"/>
              </a:rPr>
              <a:t>Білім</a:t>
            </a:r>
            <a:r>
              <a:rPr lang="ru-RU" sz="2400" b="0" i="0" dirty="0">
                <a:solidFill>
                  <a:srgbClr val="333333"/>
                </a:solidFill>
                <a:effectLst/>
                <a:latin typeface="Times New Roman" panose="02020603050405020304" pitchFamily="18" charset="0"/>
                <a:cs typeface="Times New Roman" panose="02020603050405020304" pitchFamily="18" charset="0"/>
              </a:rPr>
              <a:t>  </a:t>
            </a:r>
            <a:r>
              <a:rPr lang="ru-RU" sz="2400" b="0" i="0" dirty="0" err="1">
                <a:solidFill>
                  <a:srgbClr val="333333"/>
                </a:solidFill>
                <a:effectLst/>
                <a:latin typeface="Times New Roman" panose="02020603050405020304" pitchFamily="18" charset="0"/>
                <a:cs typeface="Times New Roman" panose="02020603050405020304" pitchFamily="18" charset="0"/>
              </a:rPr>
              <a:t>және</a:t>
            </a:r>
            <a:r>
              <a:rPr lang="ru-RU" sz="2400" b="0" i="0" dirty="0">
                <a:solidFill>
                  <a:srgbClr val="333333"/>
                </a:solidFill>
                <a:effectLst/>
                <a:latin typeface="Times New Roman" panose="02020603050405020304" pitchFamily="18" charset="0"/>
                <a:cs typeface="Times New Roman" panose="02020603050405020304" pitchFamily="18" charset="0"/>
              </a:rPr>
              <a:t> </a:t>
            </a:r>
            <a:r>
              <a:rPr lang="ru-RU" sz="2400" b="0" i="0" dirty="0" err="1">
                <a:solidFill>
                  <a:srgbClr val="333333"/>
                </a:solidFill>
                <a:effectLst/>
                <a:latin typeface="Times New Roman" panose="02020603050405020304" pitchFamily="18" charset="0"/>
                <a:cs typeface="Times New Roman" panose="02020603050405020304" pitchFamily="18" charset="0"/>
              </a:rPr>
              <a:t>ғылым</a:t>
            </a:r>
            <a:r>
              <a:rPr lang="ru-RU" sz="2400" b="0" i="0" dirty="0">
                <a:solidFill>
                  <a:srgbClr val="333333"/>
                </a:solidFill>
                <a:effectLst/>
                <a:latin typeface="Times New Roman" panose="02020603050405020304" pitchFamily="18" charset="0"/>
                <a:cs typeface="Times New Roman" panose="02020603050405020304" pitchFamily="18" charset="0"/>
              </a:rPr>
              <a:t> </a:t>
            </a:r>
            <a:r>
              <a:rPr lang="ru-RU" sz="2400" b="0" i="0" dirty="0" err="1">
                <a:solidFill>
                  <a:srgbClr val="333333"/>
                </a:solidFill>
                <a:effectLst/>
                <a:latin typeface="Times New Roman" panose="02020603050405020304" pitchFamily="18" charset="0"/>
                <a:cs typeface="Times New Roman" panose="02020603050405020304" pitchFamily="18" charset="0"/>
              </a:rPr>
              <a:t>министрінің</a:t>
            </a:r>
            <a:r>
              <a:rPr lang="ru-RU" sz="2400" b="0" i="0" dirty="0">
                <a:solidFill>
                  <a:srgbClr val="333333"/>
                </a:solidFill>
                <a:effectLst/>
                <a:latin typeface="Times New Roman" panose="02020603050405020304" pitchFamily="18" charset="0"/>
                <a:cs typeface="Times New Roman" panose="02020603050405020304" pitchFamily="18" charset="0"/>
              </a:rPr>
              <a:t> 2020 </a:t>
            </a:r>
            <a:r>
              <a:rPr lang="ru-RU" sz="2400" b="0" i="0" dirty="0" err="1">
                <a:solidFill>
                  <a:srgbClr val="333333"/>
                </a:solidFill>
                <a:effectLst/>
                <a:latin typeface="Times New Roman" panose="02020603050405020304" pitchFamily="18" charset="0"/>
                <a:cs typeface="Times New Roman" panose="02020603050405020304" pitchFamily="18" charset="0"/>
              </a:rPr>
              <a:t>жылғы</a:t>
            </a:r>
            <a:r>
              <a:rPr lang="ru-RU" sz="2400" b="0" i="0" dirty="0">
                <a:solidFill>
                  <a:srgbClr val="333333"/>
                </a:solidFill>
                <a:effectLst/>
                <a:latin typeface="Times New Roman" panose="02020603050405020304" pitchFamily="18" charset="0"/>
                <a:cs typeface="Times New Roman" panose="02020603050405020304" pitchFamily="18" charset="0"/>
              </a:rPr>
              <a:t> 8 </a:t>
            </a:r>
            <a:r>
              <a:rPr lang="ru-RU" sz="2400" b="0" i="0" dirty="0" err="1">
                <a:solidFill>
                  <a:srgbClr val="333333"/>
                </a:solidFill>
                <a:effectLst/>
                <a:latin typeface="Times New Roman" panose="02020603050405020304" pitchFamily="18" charset="0"/>
                <a:cs typeface="Times New Roman" panose="02020603050405020304" pitchFamily="18" charset="0"/>
              </a:rPr>
              <a:t>сәуірдегі</a:t>
            </a:r>
            <a:r>
              <a:rPr lang="ru-RU" sz="2400" b="0" i="0" dirty="0">
                <a:solidFill>
                  <a:srgbClr val="333333"/>
                </a:solidFill>
                <a:effectLst/>
                <a:latin typeface="Times New Roman" panose="02020603050405020304" pitchFamily="18" charset="0"/>
                <a:cs typeface="Times New Roman" panose="02020603050405020304" pitchFamily="18" charset="0"/>
              </a:rPr>
              <a:t> № 135 "</a:t>
            </a:r>
            <a:r>
              <a:rPr lang="en-US" sz="2400" b="0" i="0" dirty="0">
                <a:solidFill>
                  <a:srgbClr val="333333"/>
                </a:solidFill>
                <a:effectLst/>
                <a:latin typeface="Times New Roman" panose="02020603050405020304" pitchFamily="18" charset="0"/>
                <a:cs typeface="Times New Roman" panose="02020603050405020304" pitchFamily="18" charset="0"/>
              </a:rPr>
              <a:t>COVID-19 </a:t>
            </a:r>
            <a:r>
              <a:rPr lang="ru-RU" sz="2400" b="0" i="0" dirty="0" err="1">
                <a:solidFill>
                  <a:srgbClr val="333333"/>
                </a:solidFill>
                <a:effectLst/>
                <a:latin typeface="Times New Roman" panose="02020603050405020304" pitchFamily="18" charset="0"/>
                <a:cs typeface="Times New Roman" panose="02020603050405020304" pitchFamily="18" charset="0"/>
              </a:rPr>
              <a:t>коронавирустық</a:t>
            </a:r>
            <a:r>
              <a:rPr lang="ru-RU" sz="2400" b="0" i="0" dirty="0">
                <a:solidFill>
                  <a:srgbClr val="333333"/>
                </a:solidFill>
                <a:effectLst/>
                <a:latin typeface="Times New Roman" panose="02020603050405020304" pitchFamily="18" charset="0"/>
                <a:cs typeface="Times New Roman" panose="02020603050405020304" pitchFamily="18" charset="0"/>
              </a:rPr>
              <a:t> инфекция </a:t>
            </a:r>
            <a:r>
              <a:rPr lang="ru-RU" sz="2400" b="0" i="0" dirty="0" err="1">
                <a:solidFill>
                  <a:srgbClr val="333333"/>
                </a:solidFill>
                <a:effectLst/>
                <a:latin typeface="Times New Roman" panose="02020603050405020304" pitchFamily="18" charset="0"/>
                <a:cs typeface="Times New Roman" panose="02020603050405020304" pitchFamily="18" charset="0"/>
              </a:rPr>
              <a:t>пандемиясы</a:t>
            </a:r>
            <a:r>
              <a:rPr lang="ru-RU" sz="2400" b="0" i="0" dirty="0">
                <a:solidFill>
                  <a:srgbClr val="333333"/>
                </a:solidFill>
                <a:effectLst/>
                <a:latin typeface="Times New Roman" panose="02020603050405020304" pitchFamily="18" charset="0"/>
                <a:cs typeface="Times New Roman" panose="02020603050405020304" pitchFamily="18" charset="0"/>
              </a:rPr>
              <a:t> </a:t>
            </a:r>
            <a:r>
              <a:rPr lang="ru-RU" sz="2400" b="0" i="0" dirty="0" err="1">
                <a:solidFill>
                  <a:srgbClr val="333333"/>
                </a:solidFill>
                <a:effectLst/>
                <a:latin typeface="Times New Roman" panose="02020603050405020304" pitchFamily="18" charset="0"/>
                <a:cs typeface="Times New Roman" panose="02020603050405020304" pitchFamily="18" charset="0"/>
              </a:rPr>
              <a:t>кезеңінде</a:t>
            </a:r>
            <a:r>
              <a:rPr lang="ru-RU" sz="2400" b="0" i="0" dirty="0">
                <a:solidFill>
                  <a:srgbClr val="333333"/>
                </a:solidFill>
                <a:effectLst/>
                <a:latin typeface="Times New Roman" panose="02020603050405020304" pitchFamily="18" charset="0"/>
                <a:cs typeface="Times New Roman" panose="02020603050405020304" pitchFamily="18" charset="0"/>
              </a:rPr>
              <a:t> </a:t>
            </a:r>
            <a:r>
              <a:rPr lang="ru-RU" sz="2400" b="0" i="0" dirty="0" err="1">
                <a:solidFill>
                  <a:srgbClr val="333333"/>
                </a:solidFill>
                <a:effectLst/>
                <a:latin typeface="Times New Roman" panose="02020603050405020304" pitchFamily="18" charset="0"/>
                <a:cs typeface="Times New Roman" panose="02020603050405020304" pitchFamily="18" charset="0"/>
              </a:rPr>
              <a:t>оқу</a:t>
            </a:r>
            <a:r>
              <a:rPr lang="ru-RU" sz="2400" b="0" i="0" dirty="0">
                <a:solidFill>
                  <a:srgbClr val="333333"/>
                </a:solidFill>
                <a:effectLst/>
                <a:latin typeface="Times New Roman" panose="02020603050405020304" pitchFamily="18" charset="0"/>
                <a:cs typeface="Times New Roman" panose="02020603050405020304" pitchFamily="18" charset="0"/>
              </a:rPr>
              <a:t> </a:t>
            </a:r>
            <a:r>
              <a:rPr lang="ru-RU" sz="2400" b="0" i="0" dirty="0" err="1">
                <a:solidFill>
                  <a:srgbClr val="333333"/>
                </a:solidFill>
                <a:effectLst/>
                <a:latin typeface="Times New Roman" panose="02020603050405020304" pitchFamily="18" charset="0"/>
                <a:cs typeface="Times New Roman" panose="02020603050405020304" pitchFamily="18" charset="0"/>
              </a:rPr>
              <a:t>процесін</a:t>
            </a:r>
            <a:r>
              <a:rPr lang="ru-RU" sz="2400" b="0" i="0" dirty="0">
                <a:solidFill>
                  <a:srgbClr val="333333"/>
                </a:solidFill>
                <a:effectLst/>
                <a:latin typeface="Times New Roman" panose="02020603050405020304" pitchFamily="18" charset="0"/>
                <a:cs typeface="Times New Roman" panose="02020603050405020304" pitchFamily="18" charset="0"/>
              </a:rPr>
              <a:t> </a:t>
            </a:r>
            <a:r>
              <a:rPr lang="ru-RU" sz="2400" b="0" i="0" dirty="0" err="1">
                <a:solidFill>
                  <a:srgbClr val="333333"/>
                </a:solidFill>
                <a:effectLst/>
                <a:latin typeface="Times New Roman" panose="02020603050405020304" pitchFamily="18" charset="0"/>
                <a:cs typeface="Times New Roman" panose="02020603050405020304" pitchFamily="18" charset="0"/>
              </a:rPr>
              <a:t>қашықтықтан</a:t>
            </a:r>
            <a:r>
              <a:rPr lang="ru-RU" sz="2400" b="0" i="0" dirty="0">
                <a:solidFill>
                  <a:srgbClr val="333333"/>
                </a:solidFill>
                <a:effectLst/>
                <a:latin typeface="Times New Roman" panose="02020603050405020304" pitchFamily="18" charset="0"/>
                <a:cs typeface="Times New Roman" panose="02020603050405020304" pitchFamily="18" charset="0"/>
              </a:rPr>
              <a:t> </a:t>
            </a:r>
            <a:r>
              <a:rPr lang="ru-RU" sz="2400" b="0" i="0" dirty="0" err="1">
                <a:solidFill>
                  <a:srgbClr val="333333"/>
                </a:solidFill>
                <a:effectLst/>
                <a:latin typeface="Times New Roman" panose="02020603050405020304" pitchFamily="18" charset="0"/>
                <a:cs typeface="Times New Roman" panose="02020603050405020304" pitchFamily="18" charset="0"/>
              </a:rPr>
              <a:t>білім</a:t>
            </a:r>
            <a:r>
              <a:rPr lang="ru-RU" sz="2400" b="0" i="0" dirty="0">
                <a:solidFill>
                  <a:srgbClr val="333333"/>
                </a:solidFill>
                <a:effectLst/>
                <a:latin typeface="Times New Roman" panose="02020603050405020304" pitchFamily="18" charset="0"/>
                <a:cs typeface="Times New Roman" panose="02020603050405020304" pitchFamily="18" charset="0"/>
              </a:rPr>
              <a:t> беру </a:t>
            </a:r>
            <a:r>
              <a:rPr lang="ru-RU" sz="2400" b="0" i="0" dirty="0" err="1">
                <a:solidFill>
                  <a:srgbClr val="333333"/>
                </a:solidFill>
                <a:effectLst/>
                <a:latin typeface="Times New Roman" panose="02020603050405020304" pitchFamily="18" charset="0"/>
                <a:cs typeface="Times New Roman" panose="02020603050405020304" pitchFamily="18" charset="0"/>
              </a:rPr>
              <a:t>технологияларына</a:t>
            </a:r>
            <a:r>
              <a:rPr lang="ru-RU" sz="2400" b="0" i="0" dirty="0">
                <a:solidFill>
                  <a:srgbClr val="333333"/>
                </a:solidFill>
                <a:effectLst/>
                <a:latin typeface="Times New Roman" panose="02020603050405020304" pitchFamily="18" charset="0"/>
                <a:cs typeface="Times New Roman" panose="02020603050405020304" pitchFamily="18" charset="0"/>
              </a:rPr>
              <a:t> </a:t>
            </a:r>
            <a:r>
              <a:rPr lang="ru-RU" sz="2400" b="0" i="0" dirty="0" err="1">
                <a:solidFill>
                  <a:srgbClr val="333333"/>
                </a:solidFill>
                <a:effectLst/>
                <a:latin typeface="Times New Roman" panose="02020603050405020304" pitchFamily="18" charset="0"/>
                <a:cs typeface="Times New Roman" panose="02020603050405020304" pitchFamily="18" charset="0"/>
              </a:rPr>
              <a:t>көшіру</a:t>
            </a:r>
            <a:r>
              <a:rPr lang="ru-RU" sz="2400" b="0" i="0" dirty="0">
                <a:solidFill>
                  <a:srgbClr val="333333"/>
                </a:solidFill>
                <a:effectLst/>
                <a:latin typeface="Times New Roman" panose="02020603050405020304" pitchFamily="18" charset="0"/>
                <a:cs typeface="Times New Roman" panose="02020603050405020304" pitchFamily="18" charset="0"/>
              </a:rPr>
              <a:t> </a:t>
            </a:r>
            <a:r>
              <a:rPr lang="ru-RU" sz="2400" b="0" i="0" dirty="0" err="1">
                <a:solidFill>
                  <a:srgbClr val="333333"/>
                </a:solidFill>
                <a:effectLst/>
                <a:latin typeface="Times New Roman" panose="02020603050405020304" pitchFamily="18" charset="0"/>
                <a:cs typeface="Times New Roman" panose="02020603050405020304" pitchFamily="18" charset="0"/>
              </a:rPr>
              <a:t>кезінде</a:t>
            </a:r>
            <a:r>
              <a:rPr lang="ru-RU" sz="2400" b="0" i="0" dirty="0">
                <a:solidFill>
                  <a:srgbClr val="333333"/>
                </a:solidFill>
                <a:effectLst/>
                <a:latin typeface="Times New Roman" panose="02020603050405020304" pitchFamily="18" charset="0"/>
                <a:cs typeface="Times New Roman" panose="02020603050405020304" pitchFamily="18" charset="0"/>
              </a:rPr>
              <a:t> </a:t>
            </a:r>
            <a:r>
              <a:rPr lang="ru-RU" sz="2400" b="0" i="0" dirty="0" err="1">
                <a:solidFill>
                  <a:srgbClr val="333333"/>
                </a:solidFill>
                <a:effectLst/>
                <a:latin typeface="Times New Roman" panose="02020603050405020304" pitchFamily="18" charset="0"/>
                <a:cs typeface="Times New Roman" panose="02020603050405020304" pitchFamily="18" charset="0"/>
              </a:rPr>
              <a:t>білім</a:t>
            </a:r>
            <a:r>
              <a:rPr lang="ru-RU" sz="2400" b="0" i="0" dirty="0">
                <a:solidFill>
                  <a:srgbClr val="333333"/>
                </a:solidFill>
                <a:effectLst/>
                <a:latin typeface="Times New Roman" panose="02020603050405020304" pitchFamily="18" charset="0"/>
                <a:cs typeface="Times New Roman" panose="02020603050405020304" pitchFamily="18" charset="0"/>
              </a:rPr>
              <a:t> беру </a:t>
            </a:r>
            <a:r>
              <a:rPr lang="ru-RU" sz="2400" b="0" i="0" dirty="0" err="1">
                <a:solidFill>
                  <a:srgbClr val="333333"/>
                </a:solidFill>
                <a:effectLst/>
                <a:latin typeface="Times New Roman" panose="02020603050405020304" pitchFamily="18" charset="0"/>
                <a:cs typeface="Times New Roman" panose="02020603050405020304" pitchFamily="18" charset="0"/>
              </a:rPr>
              <a:t>сапасын</a:t>
            </a:r>
            <a:r>
              <a:rPr lang="ru-RU" sz="2400" b="0" i="0" dirty="0">
                <a:solidFill>
                  <a:srgbClr val="333333"/>
                </a:solidFill>
                <a:effectLst/>
                <a:latin typeface="Times New Roman" panose="02020603050405020304" pitchFamily="18" charset="0"/>
                <a:cs typeface="Times New Roman" panose="02020603050405020304" pitchFamily="18" charset="0"/>
              </a:rPr>
              <a:t> </a:t>
            </a:r>
            <a:r>
              <a:rPr lang="ru-RU" sz="2400" b="0" i="0" dirty="0" err="1">
                <a:solidFill>
                  <a:srgbClr val="333333"/>
                </a:solidFill>
                <a:effectLst/>
                <a:latin typeface="Times New Roman" panose="02020603050405020304" pitchFamily="18" charset="0"/>
                <a:cs typeface="Times New Roman" panose="02020603050405020304" pitchFamily="18" charset="0"/>
              </a:rPr>
              <a:t>қамтамасыз</a:t>
            </a:r>
            <a:r>
              <a:rPr lang="ru-RU" sz="2400" b="0" i="0" dirty="0">
                <a:solidFill>
                  <a:srgbClr val="333333"/>
                </a:solidFill>
                <a:effectLst/>
                <a:latin typeface="Times New Roman" panose="02020603050405020304" pitchFamily="18" charset="0"/>
                <a:cs typeface="Times New Roman" panose="02020603050405020304" pitchFamily="18" charset="0"/>
              </a:rPr>
              <a:t> </a:t>
            </a:r>
            <a:r>
              <a:rPr lang="ru-RU" sz="2400" b="0" i="0" dirty="0" err="1">
                <a:solidFill>
                  <a:srgbClr val="333333"/>
                </a:solidFill>
                <a:effectLst/>
                <a:latin typeface="Times New Roman" panose="02020603050405020304" pitchFamily="18" charset="0"/>
                <a:cs typeface="Times New Roman" panose="02020603050405020304" pitchFamily="18" charset="0"/>
              </a:rPr>
              <a:t>ету</a:t>
            </a:r>
            <a:r>
              <a:rPr lang="ru-RU" sz="2400" b="0" i="0" dirty="0">
                <a:solidFill>
                  <a:srgbClr val="333333"/>
                </a:solidFill>
                <a:effectLst/>
                <a:latin typeface="Times New Roman" panose="02020603050405020304" pitchFamily="18" charset="0"/>
                <a:cs typeface="Times New Roman" panose="02020603050405020304" pitchFamily="18" charset="0"/>
              </a:rPr>
              <a:t> </a:t>
            </a:r>
            <a:r>
              <a:rPr lang="ru-RU" sz="2400" b="0" i="0" dirty="0" err="1">
                <a:solidFill>
                  <a:srgbClr val="333333"/>
                </a:solidFill>
                <a:effectLst/>
                <a:latin typeface="Times New Roman" panose="02020603050405020304" pitchFamily="18" charset="0"/>
                <a:cs typeface="Times New Roman" panose="02020603050405020304" pitchFamily="18" charset="0"/>
              </a:rPr>
              <a:t>жөніндегі</a:t>
            </a:r>
            <a:r>
              <a:rPr lang="ru-RU" sz="2400" b="0" i="0" dirty="0">
                <a:solidFill>
                  <a:srgbClr val="333333"/>
                </a:solidFill>
                <a:effectLst/>
                <a:latin typeface="Times New Roman" panose="02020603050405020304" pitchFamily="18" charset="0"/>
                <a:cs typeface="Times New Roman" panose="02020603050405020304" pitchFamily="18" charset="0"/>
              </a:rPr>
              <a:t> </a:t>
            </a:r>
            <a:r>
              <a:rPr lang="ru-RU" sz="2400" b="0" i="0" dirty="0" err="1">
                <a:solidFill>
                  <a:srgbClr val="333333"/>
                </a:solidFill>
                <a:effectLst/>
                <a:latin typeface="Times New Roman" panose="02020603050405020304" pitchFamily="18" charset="0"/>
                <a:cs typeface="Times New Roman" panose="02020603050405020304" pitchFamily="18" charset="0"/>
              </a:rPr>
              <a:t>қосымша</a:t>
            </a:r>
            <a:r>
              <a:rPr lang="ru-RU" sz="2400" b="0" i="0" dirty="0">
                <a:solidFill>
                  <a:srgbClr val="333333"/>
                </a:solidFill>
                <a:effectLst/>
                <a:latin typeface="Times New Roman" panose="02020603050405020304" pitchFamily="18" charset="0"/>
                <a:cs typeface="Times New Roman" panose="02020603050405020304" pitchFamily="18" charset="0"/>
              </a:rPr>
              <a:t> </a:t>
            </a:r>
            <a:r>
              <a:rPr lang="ru-RU" sz="2400" b="0" i="0" dirty="0" err="1">
                <a:solidFill>
                  <a:srgbClr val="333333"/>
                </a:solidFill>
                <a:effectLst/>
                <a:latin typeface="Times New Roman" panose="02020603050405020304" pitchFamily="18" charset="0"/>
                <a:cs typeface="Times New Roman" panose="02020603050405020304" pitchFamily="18" charset="0"/>
              </a:rPr>
              <a:t>шаралар</a:t>
            </a:r>
            <a:r>
              <a:rPr lang="ru-RU" sz="2400" b="0" i="0" dirty="0">
                <a:solidFill>
                  <a:srgbClr val="333333"/>
                </a:solidFill>
                <a:effectLst/>
                <a:latin typeface="Times New Roman" panose="02020603050405020304" pitchFamily="18" charset="0"/>
                <a:cs typeface="Times New Roman" panose="02020603050405020304" pitchFamily="18" charset="0"/>
              </a:rPr>
              <a:t> </a:t>
            </a:r>
            <a:r>
              <a:rPr lang="ru-RU" sz="2400" b="0" i="0" dirty="0" err="1">
                <a:solidFill>
                  <a:srgbClr val="333333"/>
                </a:solidFill>
                <a:effectLst/>
                <a:latin typeface="Times New Roman" panose="02020603050405020304" pitchFamily="18" charset="0"/>
                <a:cs typeface="Times New Roman" panose="02020603050405020304" pitchFamily="18" charset="0"/>
              </a:rPr>
              <a:t>туралы</a:t>
            </a:r>
            <a:r>
              <a:rPr lang="ru-RU" sz="2400" b="0" i="0" dirty="0">
                <a:solidFill>
                  <a:srgbClr val="333333"/>
                </a:solidFill>
                <a:effectLst/>
                <a:latin typeface="Times New Roman" panose="02020603050405020304" pitchFamily="18" charset="0"/>
                <a:cs typeface="Times New Roman" panose="02020603050405020304" pitchFamily="18" charset="0"/>
              </a:rPr>
              <a:t>" </a:t>
            </a:r>
            <a:r>
              <a:rPr lang="ru-RU" sz="2400" b="0" i="0" dirty="0" err="1">
                <a:solidFill>
                  <a:srgbClr val="333333"/>
                </a:solidFill>
                <a:effectLst/>
                <a:latin typeface="Times New Roman" panose="02020603050405020304" pitchFamily="18" charset="0"/>
                <a:cs typeface="Times New Roman" panose="02020603050405020304" pitchFamily="18" charset="0"/>
              </a:rPr>
              <a:t>бұйрығы</a:t>
            </a:r>
            <a:r>
              <a:rPr lang="ru-RU" sz="2400" b="0" i="0" dirty="0">
                <a:solidFill>
                  <a:srgbClr val="333333"/>
                </a:solidFill>
                <a:effectLst/>
                <a:latin typeface="Times New Roman" panose="02020603050405020304" pitchFamily="18" charset="0"/>
                <a:cs typeface="Times New Roman" panose="02020603050405020304" pitchFamily="18" charset="0"/>
              </a:rPr>
              <a:t> </a:t>
            </a:r>
            <a:r>
              <a:rPr lang="ru-RU" sz="2400" b="0" i="0" dirty="0" err="1">
                <a:solidFill>
                  <a:srgbClr val="333333"/>
                </a:solidFill>
                <a:effectLst/>
                <a:latin typeface="Times New Roman" panose="02020603050405020304" pitchFamily="18" charset="0"/>
                <a:cs typeface="Times New Roman" panose="02020603050405020304" pitchFamily="18" charset="0"/>
              </a:rPr>
              <a:t>қолданыста</a:t>
            </a:r>
            <a:r>
              <a:rPr lang="ru-RU" sz="2400" b="0" i="0" dirty="0">
                <a:solidFill>
                  <a:srgbClr val="333333"/>
                </a:solidFill>
                <a:effectLst/>
                <a:latin typeface="Times New Roman" panose="02020603050405020304" pitchFamily="18" charset="0"/>
                <a:cs typeface="Times New Roman" panose="02020603050405020304" pitchFamily="18" charset="0"/>
              </a:rPr>
              <a:t> </a:t>
            </a:r>
            <a:r>
              <a:rPr lang="ru-RU" sz="2400" b="0" i="0" dirty="0" err="1">
                <a:solidFill>
                  <a:srgbClr val="333333"/>
                </a:solidFill>
                <a:effectLst/>
                <a:latin typeface="Times New Roman" panose="02020603050405020304" pitchFamily="18" charset="0"/>
                <a:cs typeface="Times New Roman" panose="02020603050405020304" pitchFamily="18" charset="0"/>
              </a:rPr>
              <a:t>екенін</a:t>
            </a:r>
            <a:r>
              <a:rPr lang="ru-RU" sz="2400" b="0" i="0" dirty="0">
                <a:solidFill>
                  <a:srgbClr val="333333"/>
                </a:solidFill>
                <a:effectLst/>
                <a:latin typeface="Times New Roman" panose="02020603050405020304" pitchFamily="18" charset="0"/>
                <a:cs typeface="Times New Roman" panose="02020603050405020304" pitchFamily="18" charset="0"/>
              </a:rPr>
              <a:t> </a:t>
            </a:r>
            <a:r>
              <a:rPr lang="ru-RU" sz="2400" b="0" i="0" dirty="0" err="1">
                <a:solidFill>
                  <a:srgbClr val="333333"/>
                </a:solidFill>
                <a:effectLst/>
                <a:latin typeface="Times New Roman" panose="02020603050405020304" pitchFamily="18" charset="0"/>
                <a:cs typeface="Times New Roman" panose="02020603050405020304" pitchFamily="18" charset="0"/>
              </a:rPr>
              <a:t>жеткіземіз</a:t>
            </a:r>
            <a:r>
              <a:rPr lang="ru-RU" sz="2400" b="0" i="0" dirty="0">
                <a:solidFill>
                  <a:srgbClr val="333333"/>
                </a:solidFill>
                <a:effectLst/>
                <a:latin typeface="Times New Roman" panose="02020603050405020304" pitchFamily="18" charset="0"/>
                <a:cs typeface="Times New Roman" panose="02020603050405020304" pitchFamily="18" charset="0"/>
              </a:rPr>
              <a:t>. </a:t>
            </a:r>
            <a:r>
              <a:rPr lang="ru-RU" sz="2400" b="0" i="0" dirty="0" err="1">
                <a:solidFill>
                  <a:srgbClr val="333333"/>
                </a:solidFill>
                <a:effectLst/>
                <a:latin typeface="Times New Roman" panose="02020603050405020304" pitchFamily="18" charset="0"/>
                <a:cs typeface="Times New Roman" panose="02020603050405020304" pitchFamily="18" charset="0"/>
              </a:rPr>
              <a:t>Тілдік</a:t>
            </a:r>
            <a:r>
              <a:rPr lang="ru-RU" sz="2400" b="0" i="0" dirty="0">
                <a:solidFill>
                  <a:srgbClr val="333333"/>
                </a:solidFill>
                <a:effectLst/>
                <a:latin typeface="Times New Roman" panose="02020603050405020304" pitchFamily="18" charset="0"/>
                <a:cs typeface="Times New Roman" panose="02020603050405020304" pitchFamily="18" charset="0"/>
              </a:rPr>
              <a:t> </a:t>
            </a:r>
            <a:r>
              <a:rPr lang="ru-RU" sz="2400" b="0" i="0" dirty="0" err="1">
                <a:solidFill>
                  <a:srgbClr val="333333"/>
                </a:solidFill>
                <a:effectLst/>
                <a:latin typeface="Times New Roman" panose="02020603050405020304" pitchFamily="18" charset="0"/>
                <a:cs typeface="Times New Roman" panose="02020603050405020304" pitchFamily="18" charset="0"/>
              </a:rPr>
              <a:t>пәндерден</a:t>
            </a:r>
            <a:r>
              <a:rPr lang="ru-RU" sz="2400" b="0" i="0" dirty="0">
                <a:solidFill>
                  <a:srgbClr val="333333"/>
                </a:solidFill>
                <a:effectLst/>
                <a:latin typeface="Times New Roman" panose="02020603050405020304" pitchFamily="18" charset="0"/>
                <a:cs typeface="Times New Roman" panose="02020603050405020304" pitchFamily="18" charset="0"/>
              </a:rPr>
              <a:t> </a:t>
            </a:r>
            <a:r>
              <a:rPr lang="ru-RU" sz="2400" b="0" i="0" dirty="0" err="1">
                <a:solidFill>
                  <a:srgbClr val="333333"/>
                </a:solidFill>
                <a:effectLst/>
                <a:latin typeface="Times New Roman" panose="02020603050405020304" pitchFamily="18" charset="0"/>
                <a:cs typeface="Times New Roman" panose="02020603050405020304" pitchFamily="18" charset="0"/>
              </a:rPr>
              <a:t>жиынтық</a:t>
            </a:r>
            <a:r>
              <a:rPr lang="ru-RU" sz="2400" b="0" i="0" dirty="0">
                <a:solidFill>
                  <a:srgbClr val="333333"/>
                </a:solidFill>
                <a:effectLst/>
                <a:latin typeface="Times New Roman" panose="02020603050405020304" pitchFamily="18" charset="0"/>
                <a:cs typeface="Times New Roman" panose="02020603050405020304" pitchFamily="18" charset="0"/>
              </a:rPr>
              <a:t> </a:t>
            </a:r>
            <a:r>
              <a:rPr lang="ru-RU" sz="2400" b="0" i="0" dirty="0" err="1">
                <a:solidFill>
                  <a:srgbClr val="333333"/>
                </a:solidFill>
                <a:effectLst/>
                <a:latin typeface="Times New Roman" panose="02020603050405020304" pitchFamily="18" charset="0"/>
                <a:cs typeface="Times New Roman" panose="02020603050405020304" pitchFamily="18" charset="0"/>
              </a:rPr>
              <a:t>жұмыстарды</a:t>
            </a:r>
            <a:r>
              <a:rPr lang="ru-RU" sz="2400" b="0" i="0" dirty="0">
                <a:solidFill>
                  <a:srgbClr val="333333"/>
                </a:solidFill>
                <a:effectLst/>
                <a:latin typeface="Times New Roman" panose="02020603050405020304" pitchFamily="18" charset="0"/>
                <a:cs typeface="Times New Roman" panose="02020603050405020304" pitchFamily="18" charset="0"/>
              </a:rPr>
              <a:t> </a:t>
            </a:r>
            <a:r>
              <a:rPr lang="ru-RU" sz="2400" b="0" i="0" dirty="0" err="1">
                <a:solidFill>
                  <a:srgbClr val="333333"/>
                </a:solidFill>
                <a:effectLst/>
                <a:latin typeface="Times New Roman" panose="02020603050405020304" pitchFamily="18" charset="0"/>
                <a:cs typeface="Times New Roman" panose="02020603050405020304" pitchFamily="18" charset="0"/>
              </a:rPr>
              <a:t>алу</a:t>
            </a:r>
            <a:r>
              <a:rPr lang="ru-RU" sz="2400" b="0" i="0" dirty="0">
                <a:solidFill>
                  <a:srgbClr val="333333"/>
                </a:solidFill>
                <a:effectLst/>
                <a:latin typeface="Times New Roman" panose="02020603050405020304" pitchFamily="18" charset="0"/>
                <a:cs typeface="Times New Roman" panose="02020603050405020304" pitchFamily="18" charset="0"/>
              </a:rPr>
              <a:t> </a:t>
            </a:r>
            <a:r>
              <a:rPr lang="ru-RU" sz="2400" b="0" i="0" dirty="0" err="1">
                <a:solidFill>
                  <a:srgbClr val="333333"/>
                </a:solidFill>
                <a:effectLst/>
                <a:latin typeface="Times New Roman" panose="02020603050405020304" pitchFamily="18" charset="0"/>
                <a:cs typeface="Times New Roman" panose="02020603050405020304" pitchFamily="18" charset="0"/>
              </a:rPr>
              <a:t>туралы</a:t>
            </a:r>
            <a:r>
              <a:rPr lang="ru-RU" sz="2400" b="0" i="0" dirty="0">
                <a:solidFill>
                  <a:srgbClr val="333333"/>
                </a:solidFill>
                <a:effectLst/>
                <a:latin typeface="Times New Roman" panose="02020603050405020304" pitchFamily="18" charset="0"/>
                <a:cs typeface="Times New Roman" panose="02020603050405020304" pitchFamily="18" charset="0"/>
              </a:rPr>
              <a:t> </a:t>
            </a:r>
            <a:r>
              <a:rPr lang="ru-RU" sz="2400" b="0" i="0" dirty="0" err="1">
                <a:solidFill>
                  <a:srgbClr val="333333"/>
                </a:solidFill>
                <a:effectLst/>
                <a:latin typeface="Times New Roman" panose="02020603050405020304" pitchFamily="18" charset="0"/>
                <a:cs typeface="Times New Roman" panose="02020603050405020304" pitchFamily="18" charset="0"/>
              </a:rPr>
              <a:t>жоғарыда</a:t>
            </a:r>
            <a:r>
              <a:rPr lang="ru-RU" sz="2400" b="0" i="0" dirty="0">
                <a:solidFill>
                  <a:srgbClr val="333333"/>
                </a:solidFill>
                <a:effectLst/>
                <a:latin typeface="Times New Roman" panose="02020603050405020304" pitchFamily="18" charset="0"/>
                <a:cs typeface="Times New Roman" panose="02020603050405020304" pitchFamily="18" charset="0"/>
              </a:rPr>
              <a:t> </a:t>
            </a:r>
            <a:r>
              <a:rPr lang="ru-RU" sz="2400" b="0" i="0" dirty="0" err="1">
                <a:solidFill>
                  <a:srgbClr val="333333"/>
                </a:solidFill>
                <a:effectLst/>
                <a:latin typeface="Times New Roman" panose="02020603050405020304" pitchFamily="18" charset="0"/>
                <a:cs typeface="Times New Roman" panose="02020603050405020304" pitchFamily="18" charset="0"/>
              </a:rPr>
              <a:t>көрсетілген</a:t>
            </a:r>
            <a:r>
              <a:rPr lang="ru-RU" sz="2400" b="0" i="0" dirty="0">
                <a:solidFill>
                  <a:srgbClr val="333333"/>
                </a:solidFill>
                <a:effectLst/>
                <a:latin typeface="Times New Roman" panose="02020603050405020304" pitchFamily="18" charset="0"/>
                <a:cs typeface="Times New Roman" panose="02020603050405020304" pitchFamily="18" charset="0"/>
              </a:rPr>
              <a:t> </a:t>
            </a:r>
            <a:r>
              <a:rPr lang="ru-RU" sz="2400" b="0" i="0" dirty="0" err="1">
                <a:solidFill>
                  <a:srgbClr val="333333"/>
                </a:solidFill>
                <a:effectLst/>
                <a:latin typeface="Times New Roman" panose="02020603050405020304" pitchFamily="18" charset="0"/>
                <a:cs typeface="Times New Roman" panose="02020603050405020304" pitchFamily="18" charset="0"/>
              </a:rPr>
              <a:t>бұйрықтың</a:t>
            </a:r>
            <a:r>
              <a:rPr lang="ru-RU" sz="2400" b="0" i="0" dirty="0">
                <a:solidFill>
                  <a:srgbClr val="333333"/>
                </a:solidFill>
                <a:effectLst/>
                <a:latin typeface="Times New Roman" panose="02020603050405020304" pitchFamily="18" charset="0"/>
                <a:cs typeface="Times New Roman" panose="02020603050405020304" pitchFamily="18" charset="0"/>
              </a:rPr>
              <a:t> "</a:t>
            </a:r>
            <a:r>
              <a:rPr lang="ru-RU" sz="2400" b="0" i="0" dirty="0" err="1">
                <a:solidFill>
                  <a:srgbClr val="333333"/>
                </a:solidFill>
                <a:effectLst/>
                <a:latin typeface="Times New Roman" panose="02020603050405020304" pitchFamily="18" charset="0"/>
                <a:cs typeface="Times New Roman" panose="02020603050405020304" pitchFamily="18" charset="0"/>
              </a:rPr>
              <a:t>қашықтықтан</a:t>
            </a:r>
            <a:r>
              <a:rPr lang="ru-RU" sz="2400" b="0" i="0" dirty="0">
                <a:solidFill>
                  <a:srgbClr val="333333"/>
                </a:solidFill>
                <a:effectLst/>
                <a:latin typeface="Times New Roman" panose="02020603050405020304" pitchFamily="18" charset="0"/>
                <a:cs typeface="Times New Roman" panose="02020603050405020304" pitchFamily="18" charset="0"/>
              </a:rPr>
              <a:t> </a:t>
            </a:r>
            <a:r>
              <a:rPr lang="ru-RU" sz="2400" b="0" i="0" dirty="0" err="1">
                <a:solidFill>
                  <a:srgbClr val="333333"/>
                </a:solidFill>
                <a:effectLst/>
                <a:latin typeface="Times New Roman" panose="02020603050405020304" pitchFamily="18" charset="0"/>
                <a:cs typeface="Times New Roman" panose="02020603050405020304" pitchFamily="18" charset="0"/>
              </a:rPr>
              <a:t>оқыту</a:t>
            </a:r>
            <a:r>
              <a:rPr lang="ru-RU" sz="2400" b="0" i="0" dirty="0">
                <a:solidFill>
                  <a:srgbClr val="333333"/>
                </a:solidFill>
                <a:effectLst/>
                <a:latin typeface="Times New Roman" panose="02020603050405020304" pitchFamily="18" charset="0"/>
                <a:cs typeface="Times New Roman" panose="02020603050405020304" pitchFamily="18" charset="0"/>
              </a:rPr>
              <a:t> </a:t>
            </a:r>
            <a:r>
              <a:rPr lang="ru-RU" sz="2400" b="0" i="0" dirty="0" err="1">
                <a:solidFill>
                  <a:srgbClr val="333333"/>
                </a:solidFill>
                <a:effectLst/>
                <a:latin typeface="Times New Roman" panose="02020603050405020304" pitchFamily="18" charset="0"/>
                <a:cs typeface="Times New Roman" panose="02020603050405020304" pitchFamily="18" charset="0"/>
              </a:rPr>
              <a:t>жағдайында</a:t>
            </a:r>
            <a:r>
              <a:rPr lang="ru-RU" sz="2400" b="0" i="0" dirty="0">
                <a:solidFill>
                  <a:srgbClr val="333333"/>
                </a:solidFill>
                <a:effectLst/>
                <a:latin typeface="Times New Roman" panose="02020603050405020304" pitchFamily="18" charset="0"/>
                <a:cs typeface="Times New Roman" panose="02020603050405020304" pitchFamily="18" charset="0"/>
              </a:rPr>
              <a:t> </a:t>
            </a:r>
            <a:r>
              <a:rPr lang="ru-RU" sz="2400" b="0" i="0" dirty="0" err="1">
                <a:solidFill>
                  <a:srgbClr val="333333"/>
                </a:solidFill>
                <a:effectLst/>
                <a:latin typeface="Times New Roman" panose="02020603050405020304" pitchFamily="18" charset="0"/>
                <a:cs typeface="Times New Roman" panose="02020603050405020304" pitchFamily="18" charset="0"/>
              </a:rPr>
              <a:t>жиынтық</a:t>
            </a:r>
            <a:r>
              <a:rPr lang="ru-RU" sz="2400" b="0" i="0" dirty="0">
                <a:solidFill>
                  <a:srgbClr val="333333"/>
                </a:solidFill>
                <a:effectLst/>
                <a:latin typeface="Times New Roman" panose="02020603050405020304" pitchFamily="18" charset="0"/>
                <a:cs typeface="Times New Roman" panose="02020603050405020304" pitchFamily="18" charset="0"/>
              </a:rPr>
              <a:t> </a:t>
            </a:r>
            <a:r>
              <a:rPr lang="ru-RU" sz="2400" b="0" i="0" dirty="0" err="1">
                <a:solidFill>
                  <a:srgbClr val="333333"/>
                </a:solidFill>
                <a:effectLst/>
                <a:latin typeface="Times New Roman" panose="02020603050405020304" pitchFamily="18" charset="0"/>
                <a:cs typeface="Times New Roman" panose="02020603050405020304" pitchFamily="18" charset="0"/>
              </a:rPr>
              <a:t>жұмыстарды</a:t>
            </a:r>
            <a:r>
              <a:rPr lang="ru-RU" sz="2400" b="0" i="0" dirty="0">
                <a:solidFill>
                  <a:srgbClr val="333333"/>
                </a:solidFill>
                <a:effectLst/>
                <a:latin typeface="Times New Roman" panose="02020603050405020304" pitchFamily="18" charset="0"/>
                <a:cs typeface="Times New Roman" panose="02020603050405020304" pitchFamily="18" charset="0"/>
              </a:rPr>
              <a:t> </a:t>
            </a:r>
            <a:r>
              <a:rPr lang="ru-RU" sz="2400" b="0" i="0" dirty="0" err="1">
                <a:solidFill>
                  <a:srgbClr val="333333"/>
                </a:solidFill>
                <a:effectLst/>
                <a:latin typeface="Times New Roman" panose="02020603050405020304" pitchFamily="18" charset="0"/>
                <a:cs typeface="Times New Roman" panose="02020603050405020304" pitchFamily="18" charset="0"/>
              </a:rPr>
              <a:t>жүргізу</a:t>
            </a:r>
            <a:r>
              <a:rPr lang="ru-RU" sz="2400" b="0" i="0" dirty="0">
                <a:solidFill>
                  <a:srgbClr val="333333"/>
                </a:solidFill>
                <a:effectLst/>
                <a:latin typeface="Times New Roman" panose="02020603050405020304" pitchFamily="18" charset="0"/>
                <a:cs typeface="Times New Roman" panose="02020603050405020304" pitchFamily="18" charset="0"/>
              </a:rPr>
              <a:t> </a:t>
            </a:r>
            <a:r>
              <a:rPr lang="ru-RU" sz="2400" b="0" i="0" dirty="0" err="1">
                <a:solidFill>
                  <a:srgbClr val="333333"/>
                </a:solidFill>
                <a:effectLst/>
                <a:latin typeface="Times New Roman" panose="02020603050405020304" pitchFamily="18" charset="0"/>
                <a:cs typeface="Times New Roman" panose="02020603050405020304" pitchFamily="18" charset="0"/>
              </a:rPr>
              <a:t>жөніндегі</a:t>
            </a:r>
            <a:r>
              <a:rPr lang="ru-RU" sz="2400" b="0" i="0" dirty="0">
                <a:solidFill>
                  <a:srgbClr val="333333"/>
                </a:solidFill>
                <a:effectLst/>
                <a:latin typeface="Times New Roman" panose="02020603050405020304" pitchFamily="18" charset="0"/>
                <a:cs typeface="Times New Roman" panose="02020603050405020304" pitchFamily="18" charset="0"/>
              </a:rPr>
              <a:t> </a:t>
            </a:r>
            <a:r>
              <a:rPr lang="ru-RU" sz="2400" b="0" i="0" dirty="0" err="1">
                <a:solidFill>
                  <a:srgbClr val="333333"/>
                </a:solidFill>
                <a:effectLst/>
                <a:latin typeface="Times New Roman" panose="02020603050405020304" pitchFamily="18" charset="0"/>
                <a:cs typeface="Times New Roman" panose="02020603050405020304" pitchFamily="18" charset="0"/>
              </a:rPr>
              <a:t>әдістемелік</a:t>
            </a:r>
            <a:r>
              <a:rPr lang="ru-RU" sz="2400" b="0" i="0" dirty="0">
                <a:solidFill>
                  <a:srgbClr val="333333"/>
                </a:solidFill>
                <a:effectLst/>
                <a:latin typeface="Times New Roman" panose="02020603050405020304" pitchFamily="18" charset="0"/>
                <a:cs typeface="Times New Roman" panose="02020603050405020304" pitchFamily="18" charset="0"/>
              </a:rPr>
              <a:t> </a:t>
            </a:r>
            <a:r>
              <a:rPr lang="ru-RU" sz="2400" b="0" i="0" dirty="0" err="1">
                <a:solidFill>
                  <a:srgbClr val="333333"/>
                </a:solidFill>
                <a:effectLst/>
                <a:latin typeface="Times New Roman" panose="02020603050405020304" pitchFamily="18" charset="0"/>
                <a:cs typeface="Times New Roman" panose="02020603050405020304" pitchFamily="18" charset="0"/>
              </a:rPr>
              <a:t>ұсынымдар</a:t>
            </a:r>
            <a:r>
              <a:rPr lang="ru-RU" sz="2400" b="0" i="0" dirty="0">
                <a:solidFill>
                  <a:srgbClr val="333333"/>
                </a:solidFill>
                <a:effectLst/>
                <a:latin typeface="Times New Roman" panose="02020603050405020304" pitchFamily="18" charset="0"/>
                <a:cs typeface="Times New Roman" panose="02020603050405020304" pitchFamily="18" charset="0"/>
              </a:rPr>
              <a:t>" </a:t>
            </a:r>
            <a:r>
              <a:rPr lang="ru-RU" sz="2400" b="0" i="0" dirty="0" err="1">
                <a:solidFill>
                  <a:srgbClr val="333333"/>
                </a:solidFill>
                <a:effectLst/>
                <a:latin typeface="Times New Roman" panose="02020603050405020304" pitchFamily="18" charset="0"/>
                <a:cs typeface="Times New Roman" panose="02020603050405020304" pitchFamily="18" charset="0"/>
              </a:rPr>
              <a:t>тарауының</a:t>
            </a:r>
            <a:r>
              <a:rPr lang="ru-RU" sz="2400" b="0" i="0" dirty="0">
                <a:solidFill>
                  <a:srgbClr val="333333"/>
                </a:solidFill>
                <a:effectLst/>
                <a:latin typeface="Times New Roman" panose="02020603050405020304" pitchFamily="18" charset="0"/>
                <a:cs typeface="Times New Roman" panose="02020603050405020304" pitchFamily="18" charset="0"/>
              </a:rPr>
              <a:t> 2-қосымшасында </a:t>
            </a:r>
            <a:r>
              <a:rPr lang="ru-RU" sz="2400" b="0" i="0" dirty="0" err="1">
                <a:solidFill>
                  <a:srgbClr val="333333"/>
                </a:solidFill>
                <a:effectLst/>
                <a:latin typeface="Times New Roman" panose="02020603050405020304" pitchFamily="18" charset="0"/>
                <a:cs typeface="Times New Roman" panose="02020603050405020304" pitchFamily="18" charset="0"/>
              </a:rPr>
              <a:t>көрсетілген</a:t>
            </a:r>
            <a:r>
              <a:rPr lang="ru-RU" sz="2400" b="0" i="0" dirty="0">
                <a:solidFill>
                  <a:srgbClr val="333333"/>
                </a:solidFill>
                <a:effectLst/>
                <a:latin typeface="Times New Roman" panose="02020603050405020304" pitchFamily="18" charset="0"/>
                <a:cs typeface="Times New Roman" panose="02020603050405020304" pitchFamily="18" charset="0"/>
              </a:rPr>
              <a:t>.</a:t>
            </a:r>
            <a:endParaRPr lang="x-none" sz="24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x-none" dirty="0"/>
          </a:p>
        </p:txBody>
      </p:sp>
    </p:spTree>
    <p:extLst>
      <p:ext uri="{BB962C8B-B14F-4D97-AF65-F5344CB8AC3E}">
        <p14:creationId xmlns:p14="http://schemas.microsoft.com/office/powerpoint/2010/main" val="34015647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09858FC5-2570-4698-9F92-1BE297197BC6}"/>
              </a:ext>
            </a:extLst>
          </p:cNvPr>
          <p:cNvSpPr>
            <a:spLocks noGrp="1"/>
          </p:cNvSpPr>
          <p:nvPr>
            <p:ph idx="1"/>
          </p:nvPr>
        </p:nvSpPr>
        <p:spPr>
          <a:xfrm>
            <a:off x="838200" y="558140"/>
            <a:ext cx="10515600" cy="5618823"/>
          </a:xfrm>
        </p:spPr>
        <p:txBody>
          <a:bodyPr>
            <a:normAutofit lnSpcReduction="10000"/>
          </a:bodyPr>
          <a:lstStyle/>
          <a:p>
            <a:pPr indent="450215" algn="just">
              <a:lnSpc>
                <a:spcPct val="107000"/>
              </a:lnSpc>
              <a:spcAft>
                <a:spcPts val="800"/>
              </a:spcAft>
              <a:tabLst>
                <a:tab pos="450215" algn="l"/>
                <a:tab pos="540385" algn="l"/>
              </a:tabLst>
            </a:pPr>
            <a:r>
              <a:rPr lang="kk-KZ" sz="2800" dirty="0">
                <a:effectLst/>
                <a:latin typeface="Times New Roman" panose="02020603050405020304" pitchFamily="18" charset="0"/>
                <a:ea typeface="Times New Roman" panose="02020603050405020304" pitchFamily="18" charset="0"/>
                <a:cs typeface="Times New Roman" panose="02020603050405020304" pitchFamily="18" charset="0"/>
              </a:rPr>
              <a:t>Педагог оқу тапсырмасына бағалау критерийлерін әзірлейді.</a:t>
            </a:r>
            <a:endParaRPr lang="x-none" sz="2800" dirty="0">
              <a:effectLst/>
              <a:latin typeface="Calibri" panose="020F0502020204030204" pitchFamily="34" charset="0"/>
              <a:ea typeface="Calibri" panose="020F0502020204030204" pitchFamily="34" charset="0"/>
              <a:cs typeface="Times New Roman" panose="02020603050405020304" pitchFamily="18" charset="0"/>
            </a:endParaRPr>
          </a:p>
          <a:p>
            <a:pPr indent="270510" algn="just">
              <a:lnSpc>
                <a:spcPct val="107000"/>
              </a:lnSpc>
              <a:spcAft>
                <a:spcPts val="800"/>
              </a:spcAft>
              <a:tabLst>
                <a:tab pos="450215" algn="l"/>
                <a:tab pos="630555" algn="l"/>
              </a:tabLst>
            </a:pPr>
            <a:r>
              <a:rPr lang="kk-KZ" sz="2800" dirty="0">
                <a:effectLst/>
                <a:latin typeface="Times New Roman" panose="02020603050405020304" pitchFamily="18" charset="0"/>
                <a:ea typeface="Times New Roman" panose="02020603050405020304" pitchFamily="18" charset="0"/>
                <a:cs typeface="Times New Roman" panose="02020603050405020304" pitchFamily="18" charset="0"/>
              </a:rPr>
              <a:t>2-сынып оқушыларына арналған БЖБ және ТЖБ тапсырмалары қиын болмауы керек және 2 тапсырмадан артық берілмеуі тиіс. </a:t>
            </a:r>
            <a:r>
              <a:rPr lang="kk-KZ" sz="2800" dirty="0">
                <a:latin typeface="Times New Roman" panose="02020603050405020304" pitchFamily="18" charset="0"/>
                <a:ea typeface="Times New Roman" panose="02020603050405020304" pitchFamily="18" charset="0"/>
                <a:cs typeface="Times New Roman" panose="02020603050405020304" pitchFamily="18" charset="0"/>
              </a:rPr>
              <a:t>(оқылым -4/ жазылым-4)  барлығы 8 балл</a:t>
            </a:r>
          </a:p>
          <a:p>
            <a:pPr indent="0" algn="just">
              <a:lnSpc>
                <a:spcPct val="107000"/>
              </a:lnSpc>
              <a:spcAft>
                <a:spcPts val="800"/>
              </a:spcAft>
              <a:buNone/>
              <a:tabLst>
                <a:tab pos="450215" algn="l"/>
                <a:tab pos="630555" algn="l"/>
              </a:tabLst>
            </a:pPr>
            <a:r>
              <a:rPr lang="kk-KZ" sz="2800" dirty="0">
                <a:latin typeface="Times New Roman" panose="02020603050405020304" pitchFamily="18" charset="0"/>
                <a:ea typeface="Times New Roman" panose="02020603050405020304" pitchFamily="18" charset="0"/>
                <a:cs typeface="Times New Roman" panose="02020603050405020304" pitchFamily="18" charset="0"/>
              </a:rPr>
              <a:t>3-4</a:t>
            </a:r>
            <a:r>
              <a:rPr lang="kk-KZ" sz="2800" dirty="0">
                <a:effectLst/>
                <a:latin typeface="Times New Roman" panose="02020603050405020304" pitchFamily="18" charset="0"/>
                <a:ea typeface="Times New Roman" panose="02020603050405020304" pitchFamily="18" charset="0"/>
                <a:cs typeface="Times New Roman" panose="02020603050405020304" pitchFamily="18" charset="0"/>
              </a:rPr>
              <a:t> сыныптарда 10 балл (оқылым-5/ жазылым-5)</a:t>
            </a:r>
          </a:p>
          <a:p>
            <a:pPr indent="0" algn="just">
              <a:lnSpc>
                <a:spcPct val="107000"/>
              </a:lnSpc>
              <a:spcAft>
                <a:spcPts val="800"/>
              </a:spcAft>
              <a:buNone/>
              <a:tabLst>
                <a:tab pos="450215" algn="l"/>
                <a:tab pos="630555" algn="l"/>
              </a:tabLst>
            </a:pPr>
            <a:r>
              <a:rPr lang="kk-KZ" sz="2800" dirty="0">
                <a:effectLst/>
                <a:latin typeface="Times New Roman" panose="02020603050405020304" pitchFamily="18" charset="0"/>
                <a:ea typeface="Times New Roman" panose="02020603050405020304" pitchFamily="18" charset="0"/>
                <a:cs typeface="Times New Roman" panose="02020603050405020304" pitchFamily="18" charset="0"/>
              </a:rPr>
              <a:t>5,6,7 сыныптарда -13 балл ( оқылым-6/ жазылым-7)</a:t>
            </a:r>
          </a:p>
          <a:p>
            <a:pPr indent="0" algn="just">
              <a:lnSpc>
                <a:spcPct val="107000"/>
              </a:lnSpc>
              <a:spcAft>
                <a:spcPts val="800"/>
              </a:spcAft>
              <a:buNone/>
              <a:tabLst>
                <a:tab pos="450215" algn="l"/>
                <a:tab pos="630555" algn="l"/>
              </a:tabLst>
            </a:pPr>
            <a:r>
              <a:rPr lang="kk-KZ" sz="2800" dirty="0">
                <a:latin typeface="Times New Roman" panose="02020603050405020304" pitchFamily="18" charset="0"/>
                <a:ea typeface="Times New Roman" panose="02020603050405020304" pitchFamily="18" charset="0"/>
                <a:cs typeface="Times New Roman" panose="02020603050405020304" pitchFamily="18" charset="0"/>
              </a:rPr>
              <a:t>8,9,10,11 сыныптарда -15 балл (оқылым-7/жазылым-8)</a:t>
            </a:r>
          </a:p>
          <a:p>
            <a:pPr indent="0" algn="just">
              <a:lnSpc>
                <a:spcPct val="107000"/>
              </a:lnSpc>
              <a:spcAft>
                <a:spcPts val="800"/>
              </a:spcAft>
              <a:buNone/>
              <a:tabLst>
                <a:tab pos="450215" algn="l"/>
                <a:tab pos="630555" algn="l"/>
              </a:tabLst>
            </a:pPr>
            <a:r>
              <a:rPr lang="kk-KZ" sz="2800" dirty="0">
                <a:effectLst/>
                <a:latin typeface="Times New Roman" panose="02020603050405020304" pitchFamily="18" charset="0"/>
                <a:ea typeface="Times New Roman" panose="02020603050405020304" pitchFamily="18" charset="0"/>
                <a:cs typeface="Times New Roman" panose="02020603050405020304" pitchFamily="18" charset="0"/>
              </a:rPr>
              <a:t>5-11-сынып оқушыларына арналған БЖБ және ТЖБ тапсырмалары 5 тапсырмадан артық берілмеуі тиіс.Тапсырмалар қиын болмауы керек.</a:t>
            </a:r>
            <a:endParaRPr lang="x-none"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x-none" dirty="0"/>
          </a:p>
        </p:txBody>
      </p:sp>
    </p:spTree>
    <p:extLst>
      <p:ext uri="{BB962C8B-B14F-4D97-AF65-F5344CB8AC3E}">
        <p14:creationId xmlns:p14="http://schemas.microsoft.com/office/powerpoint/2010/main" val="2881607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C6E46FD0-96E9-40CD-91E8-80DE782CB3D0}"/>
              </a:ext>
            </a:extLst>
          </p:cNvPr>
          <p:cNvSpPr>
            <a:spLocks noGrp="1"/>
          </p:cNvSpPr>
          <p:nvPr>
            <p:ph idx="1"/>
          </p:nvPr>
        </p:nvSpPr>
        <p:spPr>
          <a:xfrm>
            <a:off x="838200" y="510639"/>
            <a:ext cx="10515600" cy="5666324"/>
          </a:xfrm>
        </p:spPr>
        <p:txBody>
          <a:bodyPr/>
          <a:lstStyle/>
          <a:p>
            <a:pPr indent="270510" algn="just">
              <a:lnSpc>
                <a:spcPct val="107000"/>
              </a:lnSpc>
              <a:spcAft>
                <a:spcPts val="800"/>
              </a:spcAft>
              <a:tabLst>
                <a:tab pos="450215" algn="l"/>
                <a:tab pos="630555" algn="l"/>
              </a:tabLst>
            </a:pPr>
            <a:endParaRPr lang="kk-KZ"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270510" algn="just">
              <a:lnSpc>
                <a:spcPct val="107000"/>
              </a:lnSpc>
              <a:spcAft>
                <a:spcPts val="800"/>
              </a:spcAft>
              <a:tabLst>
                <a:tab pos="450215" algn="l"/>
                <a:tab pos="630555" algn="l"/>
              </a:tabLst>
            </a:pPr>
            <a:r>
              <a:rPr lang="kk-KZ" dirty="0">
                <a:effectLst/>
                <a:latin typeface="Times New Roman" panose="02020603050405020304" pitchFamily="18" charset="0"/>
                <a:ea typeface="Times New Roman" panose="02020603050405020304" pitchFamily="18" charset="0"/>
                <a:cs typeface="Times New Roman" panose="02020603050405020304" pitchFamily="18" charset="0"/>
              </a:rPr>
              <a:t>1-11 сынып оқушыларына арналған БЖБ, сондай-ақ ТЖБ оқу тапсырмаларын педагог жасайды. </a:t>
            </a:r>
            <a:endParaRPr lang="x-none"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tabLst>
                <a:tab pos="450215" algn="l"/>
                <a:tab pos="540385" algn="l"/>
              </a:tabLst>
            </a:pP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dirty="0">
                <a:effectLst/>
                <a:latin typeface="Times New Roman" panose="02020603050405020304" pitchFamily="18" charset="0"/>
                <a:ea typeface="Times New Roman" panose="02020603050405020304" pitchFamily="18" charset="0"/>
                <a:cs typeface="Times New Roman" panose="02020603050405020304" pitchFamily="18" charset="0"/>
              </a:rPr>
              <a:t>Педагог сонымен қатар үйде оқитын балаларға, ерекше білім беру қажеттіліктері бар балаларға арналған оқу жүктемелері мен өтілген материалдарды ескере отырып, жеке оқу тапсырмаларын әзірлейді,  бұл ретте БЖБ және ТЖБ өткізу уақыты шектелмейді.</a:t>
            </a:r>
            <a:endParaRPr lang="x-none" dirty="0">
              <a:effectLst/>
              <a:latin typeface="Calibri" panose="020F0502020204030204" pitchFamily="34" charset="0"/>
              <a:ea typeface="Calibri" panose="020F0502020204030204" pitchFamily="34" charset="0"/>
              <a:cs typeface="Times New Roman" panose="02020603050405020304" pitchFamily="18" charset="0"/>
            </a:endParaRPr>
          </a:p>
          <a:p>
            <a:endParaRPr lang="x-none" dirty="0"/>
          </a:p>
        </p:txBody>
      </p:sp>
    </p:spTree>
    <p:extLst>
      <p:ext uri="{BB962C8B-B14F-4D97-AF65-F5344CB8AC3E}">
        <p14:creationId xmlns:p14="http://schemas.microsoft.com/office/powerpoint/2010/main" val="3093891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A5C8C334-2482-48DD-A42B-68A674B6BA8C}"/>
              </a:ext>
            </a:extLst>
          </p:cNvPr>
          <p:cNvSpPr>
            <a:spLocks noGrp="1"/>
          </p:cNvSpPr>
          <p:nvPr>
            <p:ph idx="1"/>
          </p:nvPr>
        </p:nvSpPr>
        <p:spPr>
          <a:xfrm>
            <a:off x="380011" y="296883"/>
            <a:ext cx="10973790" cy="5880080"/>
          </a:xfrm>
        </p:spPr>
        <p:txBody>
          <a:bodyPr>
            <a:normAutofit fontScale="77500" lnSpcReduction="20000"/>
          </a:bodyPr>
          <a:lstStyle/>
          <a:p>
            <a:pPr algn="just">
              <a:lnSpc>
                <a:spcPct val="107000"/>
              </a:lnSpc>
              <a:spcAft>
                <a:spcPts val="800"/>
              </a:spcAft>
              <a:tabLst>
                <a:tab pos="540385" algn="l"/>
                <a:tab pos="630555" algn="l"/>
              </a:tabLst>
            </a:pP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 БЖБ мен ТЖБ оқу тапсырмаларына: </a:t>
            </a: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anose="05050102010706020507" pitchFamily="18" charset="2"/>
              <a:buChar char=""/>
              <a:tabLst>
                <a:tab pos="540385" algn="l"/>
                <a:tab pos="630555" algn="l"/>
              </a:tabLst>
            </a:pPr>
            <a:r>
              <a:rPr lang="kk-KZ" sz="1800" dirty="0">
                <a:solidFill>
                  <a:srgbClr val="000000"/>
                </a:solidFill>
                <a:effectLst/>
                <a:latin typeface="Times New Roman" panose="02020603050405020304" pitchFamily="18" charset="0"/>
                <a:ea typeface="Times New Roman" panose="02020603050405020304" pitchFamily="18" charset="0"/>
              </a:rPr>
              <a:t>шығармашылық сипаттағы тапсырмалар, практикалық тапсырмалар, зерттеу тапсырмалары, жобалар, эссе және т. б.;</a:t>
            </a:r>
            <a:endParaRPr lang="x-none" sz="1800" dirty="0">
              <a:solidFill>
                <a:srgbClr val="000000"/>
              </a:solidFill>
              <a:effectLst/>
              <a:latin typeface="Times New Roman" panose="02020603050405020304" pitchFamily="18" charset="0"/>
              <a:ea typeface="Times New Roman" panose="02020603050405020304" pitchFamily="18" charset="0"/>
            </a:endParaRPr>
          </a:p>
          <a:p>
            <a:pPr marL="342900" lvl="0" indent="-342900" algn="just">
              <a:buFont typeface="Symbol" panose="05050102010706020507" pitchFamily="18" charset="2"/>
              <a:buChar char=""/>
              <a:tabLst>
                <a:tab pos="540385" algn="l"/>
                <a:tab pos="630555" algn="l"/>
              </a:tabLst>
            </a:pPr>
            <a:r>
              <a:rPr lang="kk-KZ" sz="1800" dirty="0">
                <a:solidFill>
                  <a:srgbClr val="000000"/>
                </a:solidFill>
                <a:effectLst/>
                <a:latin typeface="Times New Roman" panose="02020603050405020304" pitchFamily="18" charset="0"/>
                <a:ea typeface="Times New Roman" panose="02020603050405020304" pitchFamily="18" charset="0"/>
              </a:rPr>
              <a:t>1 дұрыс жауабы бар  тест тапсырмаларын (үш тапсырмадан артық емес);</a:t>
            </a:r>
            <a:endParaRPr lang="x-none" sz="1800" dirty="0">
              <a:solidFill>
                <a:srgbClr val="000000"/>
              </a:solidFill>
              <a:effectLst/>
              <a:latin typeface="Times New Roman" panose="02020603050405020304" pitchFamily="18" charset="0"/>
              <a:ea typeface="Times New Roman" panose="02020603050405020304" pitchFamily="18" charset="0"/>
            </a:endParaRPr>
          </a:p>
          <a:p>
            <a:pPr marL="342900" lvl="0" indent="-342900" algn="just">
              <a:buFont typeface="Symbol" panose="05050102010706020507" pitchFamily="18" charset="2"/>
              <a:buChar char=""/>
              <a:tabLst>
                <a:tab pos="540385" algn="l"/>
                <a:tab pos="630555" algn="l"/>
              </a:tabLst>
            </a:pPr>
            <a:r>
              <a:rPr lang="kk-KZ" sz="1800" dirty="0">
                <a:solidFill>
                  <a:srgbClr val="000000"/>
                </a:solidFill>
                <a:effectLst/>
                <a:latin typeface="Times New Roman" panose="02020603050405020304" pitchFamily="18" charset="0"/>
                <a:ea typeface="Times New Roman" panose="02020603050405020304" pitchFamily="18" charset="0"/>
              </a:rPr>
              <a:t>бірнеше дұрыс жауабы бар  тест тапсырмаларын (үш тапсырмадан артық емес);</a:t>
            </a:r>
            <a:endParaRPr lang="x-none" sz="1800" dirty="0">
              <a:solidFill>
                <a:srgbClr val="000000"/>
              </a:solidFill>
              <a:effectLst/>
              <a:latin typeface="Times New Roman" panose="02020603050405020304" pitchFamily="18" charset="0"/>
              <a:ea typeface="Times New Roman" panose="02020603050405020304" pitchFamily="18" charset="0"/>
            </a:endParaRPr>
          </a:p>
          <a:p>
            <a:pPr marL="342900" lvl="0" indent="-342900" algn="just">
              <a:buFont typeface="Symbol" panose="05050102010706020507" pitchFamily="18" charset="2"/>
              <a:buChar char=""/>
              <a:tabLst>
                <a:tab pos="540385" algn="l"/>
                <a:tab pos="630555" algn="l"/>
              </a:tabLst>
            </a:pPr>
            <a:r>
              <a:rPr lang="kk-KZ" sz="1800" dirty="0">
                <a:solidFill>
                  <a:srgbClr val="000000"/>
                </a:solidFill>
                <a:effectLst/>
                <a:latin typeface="Times New Roman" panose="02020603050405020304" pitchFamily="18" charset="0"/>
                <a:ea typeface="Times New Roman" panose="02020603050405020304" pitchFamily="18" charset="0"/>
              </a:rPr>
              <a:t>сәйкестендіруге арналған  тест тапсырмаларын (жұмыста үш тапсырмадан артық емес);</a:t>
            </a:r>
            <a:endParaRPr lang="x-none" sz="1800" dirty="0">
              <a:solidFill>
                <a:srgbClr val="000000"/>
              </a:solidFill>
              <a:effectLst/>
              <a:latin typeface="Times New Roman" panose="02020603050405020304" pitchFamily="18" charset="0"/>
              <a:ea typeface="Times New Roman" panose="02020603050405020304" pitchFamily="18" charset="0"/>
            </a:endParaRPr>
          </a:p>
          <a:p>
            <a:pPr marL="342900" lvl="0" indent="-342900" algn="just">
              <a:buFont typeface="Symbol" panose="05050102010706020507" pitchFamily="18" charset="2"/>
              <a:buChar char=""/>
              <a:tabLst>
                <a:tab pos="540385" algn="l"/>
                <a:tab pos="630555" algn="l"/>
              </a:tabLst>
            </a:pPr>
            <a:r>
              <a:rPr lang="kk-KZ" sz="1800" dirty="0">
                <a:solidFill>
                  <a:srgbClr val="000000"/>
                </a:solidFill>
                <a:effectLst/>
                <a:latin typeface="Times New Roman" panose="02020603050405020304" pitchFamily="18" charset="0"/>
                <a:ea typeface="Times New Roman" panose="02020603050405020304" pitchFamily="18" charset="0"/>
              </a:rPr>
              <a:t>қысқаша жауапты (сөз немесе қысқа сөйлем түріндегі жауапты, есеп шығаруды және т.б.) талап ететін сұрақтың ашық түрлерін;</a:t>
            </a:r>
            <a:endParaRPr lang="x-none" sz="1800" dirty="0">
              <a:solidFill>
                <a:srgbClr val="000000"/>
              </a:solidFill>
              <a:effectLst/>
              <a:latin typeface="Times New Roman" panose="02020603050405020304" pitchFamily="18" charset="0"/>
              <a:ea typeface="Times New Roman" panose="02020603050405020304" pitchFamily="18" charset="0"/>
            </a:endParaRPr>
          </a:p>
          <a:p>
            <a:pPr marL="342900" lvl="0" indent="-342900" algn="just">
              <a:buFont typeface="Symbol" panose="05050102010706020507" pitchFamily="18" charset="2"/>
              <a:buChar char=""/>
              <a:tabLst>
                <a:tab pos="540385" algn="l"/>
                <a:tab pos="630555" algn="l"/>
              </a:tabLst>
            </a:pPr>
            <a:r>
              <a:rPr lang="kk-KZ" sz="1800" dirty="0">
                <a:solidFill>
                  <a:srgbClr val="000000"/>
                </a:solidFill>
                <a:effectLst/>
                <a:latin typeface="Times New Roman" panose="02020603050405020304" pitchFamily="18" charset="0"/>
                <a:ea typeface="Times New Roman" panose="02020603050405020304" pitchFamily="18" charset="0"/>
              </a:rPr>
              <a:t>толық жауапты (сөйлем түріндегі жауапты, есеп шығаруды және т.б.) талап ететін сұрақтардың ашық түрлерін қолдануға болады.</a:t>
            </a:r>
            <a:endParaRPr lang="x-none" sz="1800" dirty="0">
              <a:solidFill>
                <a:srgbClr val="000000"/>
              </a:solidFill>
              <a:effectLst/>
              <a:latin typeface="Times New Roman" panose="02020603050405020304" pitchFamily="18" charset="0"/>
              <a:ea typeface="Times New Roman" panose="02020603050405020304" pitchFamily="18" charset="0"/>
            </a:endParaRPr>
          </a:p>
          <a:p>
            <a:pPr indent="450215" algn="just">
              <a:lnSpc>
                <a:spcPct val="107000"/>
              </a:lnSpc>
              <a:spcAft>
                <a:spcPts val="800"/>
              </a:spcAft>
              <a:tabLst>
                <a:tab pos="540385" algn="l"/>
              </a:tabLst>
            </a:pP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21. Педагог БЖБ және ТЖБ өткізу үшін жиынтық бағалауға арналған тапсырмаларды жүктеп және жиынтық бағалауды орындау үшін сынып оқушыларының кіруін қамтамасыз етеді, бұған білім беру платформаларын (Күнделік.kz, «Bilim Land» және т.б.), сонымен қатар түрлі байланыс құралдарын пайдалануына болады. </a:t>
            </a: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tabLst>
                <a:tab pos="540385" algn="l"/>
              </a:tabLst>
            </a:pP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22. Білім алушыларға жиынтық жұмыстардың оқу тапсырмаларын және орындалған жұмыстарды педагогке кері жіберу («Күнделік.kz», «Bilim Land», Оpiq. kz және басқа) платформалар және қолжетімді байланыс құралдары арқылы мүмкін болады.</a:t>
            </a: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tabLst>
                <a:tab pos="540385" algn="l"/>
              </a:tabLst>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	23. Білім алушыларға, олардың ата-аналарына немесе заңды өкілдеріне Күнделік платформасында, кез келген қолжетімді байланыс құралдары (электрондық пошта, чат, телеграм немесе т.б.) арқылы комментарий түрінде немесе электрондық форматтағы рубрика түрінде кері байланыс беріледі. </a:t>
            </a: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tabLst>
                <a:tab pos="540385" algn="l"/>
              </a:tabLst>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	24. Интернет болмаған жағдайда балалардың оқу тапсырмалары мен өзіндік жұмыстары санитарлық қауіпсіздік шараларын сақтай отырып, үйіне (Қазпочта бөлімшелері арқылы) жеткізіледі.</a:t>
            </a: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tabLst>
                <a:tab pos="540385" algn="l"/>
              </a:tabLst>
            </a:pPr>
            <a:r>
              <a:rPr lang="kk-KZ" sz="1800" dirty="0">
                <a:effectLst/>
                <a:latin typeface="Arial" panose="020B0604020202020204" pitchFamily="34" charset="0"/>
                <a:ea typeface="Calibri" panose="020F0502020204030204" pitchFamily="34" charset="0"/>
                <a:cs typeface="Times New Roman" panose="02020603050405020304" pitchFamily="18" charset="0"/>
              </a:rPr>
              <a:t> </a:t>
            </a: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x-none" dirty="0"/>
          </a:p>
        </p:txBody>
      </p:sp>
    </p:spTree>
    <p:extLst>
      <p:ext uri="{BB962C8B-B14F-4D97-AF65-F5344CB8AC3E}">
        <p14:creationId xmlns:p14="http://schemas.microsoft.com/office/powerpoint/2010/main" val="10624638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26F0E3D8-F3CF-4156-B5E7-2F4FBDBEABF0}"/>
              </a:ext>
            </a:extLst>
          </p:cNvPr>
          <p:cNvSpPr>
            <a:spLocks noGrp="1"/>
          </p:cNvSpPr>
          <p:nvPr>
            <p:ph idx="1"/>
          </p:nvPr>
        </p:nvSpPr>
        <p:spPr>
          <a:xfrm>
            <a:off x="838200" y="296883"/>
            <a:ext cx="10515600" cy="5880080"/>
          </a:xfrm>
        </p:spPr>
        <p:txBody>
          <a:bodyPr>
            <a:normAutofit/>
          </a:bodyPr>
          <a:lstStyle/>
          <a:p>
            <a:pPr algn="ctr">
              <a:lnSpc>
                <a:spcPct val="107000"/>
              </a:lnSpc>
              <a:spcAft>
                <a:spcPts val="800"/>
              </a:spcAft>
            </a:pPr>
            <a:r>
              <a:rPr lang="kk-KZ" sz="1800" b="1" dirty="0">
                <a:effectLst/>
                <a:latin typeface="Times New Roman" panose="02020603050405020304" pitchFamily="18" charset="0"/>
                <a:ea typeface="Calibri" panose="020F0502020204030204" pitchFamily="34" charset="0"/>
                <a:cs typeface="Times New Roman" panose="02020603050405020304" pitchFamily="18" charset="0"/>
              </a:rPr>
              <a:t>3. БЖБ және ТЖБ өткізу барысында</a:t>
            </a: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kk-KZ" sz="1800" b="1" dirty="0">
                <a:effectLst/>
                <a:latin typeface="Times New Roman" panose="02020603050405020304" pitchFamily="18" charset="0"/>
                <a:ea typeface="Calibri" panose="020F0502020204030204" pitchFamily="34" charset="0"/>
                <a:cs typeface="Times New Roman" panose="02020603050405020304" pitchFamily="18" charset="0"/>
              </a:rPr>
              <a:t>оқыту процесіне қатысушылардың міндеттері</a:t>
            </a: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1800" b="1" dirty="0">
                <a:effectLst/>
                <a:latin typeface="Arial" panose="020B0604020202020204" pitchFamily="34" charset="0"/>
                <a:ea typeface="Calibri" panose="020F0502020204030204" pitchFamily="34" charset="0"/>
                <a:cs typeface="Times New Roman" panose="02020603050405020304" pitchFamily="18" charset="0"/>
              </a:rPr>
              <a:t> </a:t>
            </a: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1800" b="1" i="1" dirty="0">
                <a:effectLst/>
                <a:latin typeface="Times New Roman" panose="02020603050405020304" pitchFamily="18" charset="0"/>
                <a:ea typeface="Calibri" panose="020F0502020204030204" pitchFamily="34" charset="0"/>
                <a:cs typeface="Times New Roman" panose="02020603050405020304" pitchFamily="18" charset="0"/>
              </a:rPr>
              <a:t>Білім беру ұйымдарының әкімшілігі:</a:t>
            </a: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25. Білім беру ұйымының (бұдан әрі - ББҰ) басшысы мектепте жиынтық  жұмыстарды жүргізу процесін басқарады және БЖБ мен ТЖБ  өткізудің бірыңғай кестесін бекітеді. </a:t>
            </a: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26. ББҰ басшысының орынбасары:</a:t>
            </a: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anose="05050102010706020507" pitchFamily="18" charset="2"/>
              <a:buChar char=""/>
            </a:pPr>
            <a:r>
              <a:rPr lang="kk-KZ" sz="1800" dirty="0">
                <a:solidFill>
                  <a:srgbClr val="000000"/>
                </a:solidFill>
                <a:effectLst/>
                <a:latin typeface="Times New Roman" panose="02020603050405020304" pitchFamily="18" charset="0"/>
                <a:ea typeface="Calibri" panose="020F0502020204030204" pitchFamily="34" charset="0"/>
              </a:rPr>
              <a:t> ББҰ педагогтері үшін БЖБ және ТЖБ өткізу бойынша нұсқаулық жүргізеді (міндеттері, оқу тапсырмаларын әзірлеу, өткізу рәсімі, техникалық дайындық, құжаттарды ресімдеу және т. б.);</a:t>
            </a:r>
            <a:endParaRPr lang="x-none" sz="1800" dirty="0">
              <a:solidFill>
                <a:srgbClr val="000000"/>
              </a:solidFill>
              <a:effectLst/>
              <a:latin typeface="Times New Roman" panose="02020603050405020304" pitchFamily="18" charset="0"/>
              <a:ea typeface="Times New Roman" panose="02020603050405020304" pitchFamily="18" charset="0"/>
            </a:endParaRPr>
          </a:p>
          <a:p>
            <a:pPr marL="342900" lvl="0" indent="-342900" algn="just">
              <a:buFont typeface="Symbol" panose="05050102010706020507" pitchFamily="18" charset="2"/>
              <a:buChar char=""/>
            </a:pPr>
            <a:r>
              <a:rPr lang="kk-KZ" sz="1800" dirty="0">
                <a:solidFill>
                  <a:srgbClr val="000000"/>
                </a:solidFill>
                <a:effectLst/>
                <a:latin typeface="Times New Roman" panose="02020603050405020304" pitchFamily="18" charset="0"/>
                <a:ea typeface="Calibri" panose="020F0502020204030204" pitchFamily="34" charset="0"/>
              </a:rPr>
              <a:t>ББҰ-да жиынтық жұмыстарды жүргізу процесінде жалпы үйлестіру және мониторингілеуді қамтамасыз етеді.</a:t>
            </a:r>
            <a:endParaRPr lang="x-none" sz="1800" dirty="0">
              <a:solidFill>
                <a:srgbClr val="000000"/>
              </a:solidFill>
              <a:effectLst/>
              <a:latin typeface="Times New Roman" panose="02020603050405020304" pitchFamily="18" charset="0"/>
              <a:ea typeface="Times New Roman" panose="02020603050405020304" pitchFamily="18" charset="0"/>
            </a:endParaRPr>
          </a:p>
          <a:p>
            <a:endParaRPr lang="x-none" dirty="0"/>
          </a:p>
        </p:txBody>
      </p:sp>
    </p:spTree>
    <p:extLst>
      <p:ext uri="{BB962C8B-B14F-4D97-AF65-F5344CB8AC3E}">
        <p14:creationId xmlns:p14="http://schemas.microsoft.com/office/powerpoint/2010/main" val="2751872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832F3CBB-EF3A-4A7B-8392-7B3888BDD14A}"/>
              </a:ext>
            </a:extLst>
          </p:cNvPr>
          <p:cNvSpPr>
            <a:spLocks noGrp="1"/>
          </p:cNvSpPr>
          <p:nvPr>
            <p:ph idx="1"/>
          </p:nvPr>
        </p:nvSpPr>
        <p:spPr>
          <a:xfrm>
            <a:off x="838200" y="308758"/>
            <a:ext cx="10515600" cy="5868205"/>
          </a:xfrm>
        </p:spPr>
        <p:txBody>
          <a:bodyPr>
            <a:normAutofit fontScale="92500"/>
          </a:bodyPr>
          <a:lstStyle/>
          <a:p>
            <a:pPr indent="450215" algn="just">
              <a:lnSpc>
                <a:spcPct val="107000"/>
              </a:lnSpc>
              <a:spcAft>
                <a:spcPts val="800"/>
              </a:spcAft>
            </a:pPr>
            <a:r>
              <a:rPr lang="kk-KZ" sz="1800" b="1" i="1" dirty="0">
                <a:effectLst/>
                <a:latin typeface="Times New Roman" panose="02020603050405020304" pitchFamily="18" charset="0"/>
                <a:ea typeface="Calibri" panose="020F0502020204030204" pitchFamily="34" charset="0"/>
                <a:cs typeface="Times New Roman" panose="02020603050405020304" pitchFamily="18" charset="0"/>
              </a:rPr>
              <a:t>Педагог:</a:t>
            </a: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tabLst>
                <a:tab pos="630555" algn="l"/>
              </a:tabLst>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27. Өтілген оқу мақсаттарына сәйкес БЖБ және ТЖБ оқу тапсырмалары жасалатын бөлімдер/бөлімшелер мен оқу мақсаттарын анықтайды.  </a:t>
            </a: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tabLst>
                <a:tab pos="630555" algn="l"/>
              </a:tabLst>
            </a:pP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28. Білім алушылардың орындауына арналған БЖБ және ТЖБ</a:t>
            </a:r>
            <a:r>
              <a:rPr lang="kk-KZ"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тапсырмаларын құрастырады. Педагог ТЖБ оқу тапсырмаларын спецификацияға сәйкес әзірлейді.</a:t>
            </a: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tabLst>
                <a:tab pos="630555" algn="l"/>
              </a:tabLst>
            </a:pP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29. Тілдік пәндер бойынша БЖБ және ТЖБ-да </a:t>
            </a:r>
            <a:r>
              <a:rPr lang="kk-KZ" sz="18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айтылым және тыңдалым дағдыларын тексеруді талап ететін оқыту мақсаттары кірмейді</a:t>
            </a: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 Бұл ретте жазу және оқу дағдылары үшін ең жоғары балл 15 баллды құрайды.</a:t>
            </a: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tabLst>
                <a:tab pos="540385" algn="l"/>
              </a:tabLst>
            </a:pP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30. БЖБ және ТЖБ бойынша білім алушылардың оқу жетістіктерін бағалау критерийлерін әзірлейді.</a:t>
            </a: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tabLst>
                <a:tab pos="630555" algn="l"/>
              </a:tabLst>
            </a:pP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31. </a:t>
            </a:r>
            <a:r>
              <a:rPr lang="kk-KZ" sz="18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Білім алушылар үшін БЖБ және ТЖБ өткізудің көрсетілген күніне дейін нұсқаулық жүргізеді</a:t>
            </a: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tabLst>
                <a:tab pos="630555" algn="l"/>
              </a:tabLst>
            </a:pP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32. Білім алушылардың орындаған жиынтық жұмыстарын тексереді және сынып журналына (электронды немесе қағаз түрінде) балл қояды.</a:t>
            </a: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tabLst>
                <a:tab pos="630555" algn="l"/>
              </a:tabLst>
            </a:pP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33. Білім алушыларға, ата-аналарға немесе баланың заңды өкілдеріне БЖБ және ТЖБ орындалған қорытындысы бойынша кері байланыс береді.</a:t>
            </a: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x-none" dirty="0"/>
          </a:p>
        </p:txBody>
      </p:sp>
    </p:spTree>
    <p:extLst>
      <p:ext uri="{BB962C8B-B14F-4D97-AF65-F5344CB8AC3E}">
        <p14:creationId xmlns:p14="http://schemas.microsoft.com/office/powerpoint/2010/main" val="28746552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C65A74CE-A427-4B65-BE0A-7DD429B56095}"/>
              </a:ext>
            </a:extLst>
          </p:cNvPr>
          <p:cNvSpPr>
            <a:spLocks noGrp="1"/>
          </p:cNvSpPr>
          <p:nvPr>
            <p:ph idx="1"/>
          </p:nvPr>
        </p:nvSpPr>
        <p:spPr>
          <a:xfrm>
            <a:off x="838200" y="356260"/>
            <a:ext cx="10515600" cy="5654449"/>
          </a:xfrm>
        </p:spPr>
        <p:txBody>
          <a:bodyPr>
            <a:normAutofit/>
          </a:bodyPr>
          <a:lstStyle/>
          <a:p>
            <a:pPr indent="450215" algn="just">
              <a:lnSpc>
                <a:spcPct val="107000"/>
              </a:lnSpc>
              <a:spcAft>
                <a:spcPts val="800"/>
              </a:spcAft>
            </a:pPr>
            <a:r>
              <a:rPr lang="kk-KZ" sz="1800" b="1" i="1" dirty="0">
                <a:effectLst/>
                <a:latin typeface="Times New Roman" panose="02020603050405020304" pitchFamily="18" charset="0"/>
                <a:ea typeface="Calibri" panose="020F0502020204030204" pitchFamily="34" charset="0"/>
                <a:cs typeface="Times New Roman" panose="02020603050405020304" pitchFamily="18" charset="0"/>
              </a:rPr>
              <a:t>Білім алушылар:</a:t>
            </a: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34. БЖБ және ТЖБ орындау барысында академиялық адалдық ережелерін сақтайды.</a:t>
            </a: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35. Бөгде адамдардың көмегінсіз тапсырмаларды өз бетінше орындау керек.</a:t>
            </a: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36. Жиынтық жұмысты орындау барысында қосымша оқу ресурстарын пайдалануға (спецификациясы бойынша осы аталған ресурс пайдалануға рұқсат етілген жағдайлардан басқа) болмайды;</a:t>
            </a: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37. Жиынтық жұмыстарды орындауда жауапкершілікпен қарайды.</a:t>
            </a: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38. Жиынтық жұмысты орындауға бөлінген уақыт аяқталғаннан кейін білім алушы орындалған жұмысты педагогке қол жетімді байланыс құралдары арқылы жібереді.</a:t>
            </a: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x-none" dirty="0"/>
          </a:p>
        </p:txBody>
      </p:sp>
    </p:spTree>
    <p:extLst>
      <p:ext uri="{BB962C8B-B14F-4D97-AF65-F5344CB8AC3E}">
        <p14:creationId xmlns:p14="http://schemas.microsoft.com/office/powerpoint/2010/main" val="3697943282"/>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96</TotalTime>
  <Words>642</Words>
  <Application>Microsoft Office PowerPoint</Application>
  <PresentationFormat>Широкоэкранный</PresentationFormat>
  <Paragraphs>53</Paragraphs>
  <Slides>10</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10</vt:i4>
      </vt:variant>
    </vt:vector>
  </HeadingPairs>
  <TitlesOfParts>
    <vt:vector size="17" baseType="lpstr">
      <vt:lpstr>Arial</vt:lpstr>
      <vt:lpstr>Calibri</vt:lpstr>
      <vt:lpstr>Symbol</vt:lpstr>
      <vt:lpstr>Times New Roman</vt:lpstr>
      <vt:lpstr>Trebuchet MS</vt:lpstr>
      <vt:lpstr>Wingdings 3</vt:lpstr>
      <vt:lpstr>Аспект</vt:lpstr>
      <vt:lpstr>                                                  Қазақстан Республикасы                                                                        Білім және ғылым министрінің                                                                   2020 жылғы «30» сәуірдегі                                                   № 168 бұйрығына                                                   қосымша                                                                                                                    Қазақстан Республикасы                                                                     Білім және ғылым министрінің                                                                      2020 жылғы  «8» сәуірдегі                                                                            № 135 бұйрығына 2-қосымша     Қашықтықтан оқыту жағдайында жиынтық жұмыстарды жүргізу жөніндегі әдістемелік ұсынымдар     Бөлім үшін  жиынтық бағалауды және тоқсандық жиынтық бағалауды  өткізуге дайындық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Қазақстан Республикасы                                                                        Білім және ғылым министрінің                                                                   2020 жылғы «30» сәуірдегі                                                   № 168 бұйрығына                                                   қосымша                                                                                                                    Қазақстан Республикасы                                                                     Білім және ғылым министрінің                                                                      2020 жылғы  «8» сәуірдегі                                                                            № 135 бұйрығына 2-қосымша     Қашықтықтан оқыту жағдайында жиынтық жұмыстарды жүргізу жөніндегі әдістемелік ұсынымдар     Бөлім үшін  жиынтық бағалауды және тоқсандық жиынтық бағалауды  өткізуге дайындық </dc:title>
  <dc:creator>ayim2017@mail.ru</dc:creator>
  <cp:lastModifiedBy>ZavRMK</cp:lastModifiedBy>
  <cp:revision>8</cp:revision>
  <dcterms:created xsi:type="dcterms:W3CDTF">2020-10-21T14:33:47Z</dcterms:created>
  <dcterms:modified xsi:type="dcterms:W3CDTF">2020-10-22T05:36:48Z</dcterms:modified>
</cp:coreProperties>
</file>